
<file path=[Content_Types].xml><?xml version="1.0" encoding="utf-8"?>
<Types xmlns="http://schemas.openxmlformats.org/package/2006/content-types">
  <Default Extension="bmp" ContentType="image/bmp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notesMasterIdLst>
    <p:notesMasterId r:id="rId49"/>
  </p:notesMasterIdLst>
  <p:sldIdLst>
    <p:sldId id="788" r:id="rId2"/>
    <p:sldId id="757" r:id="rId3"/>
    <p:sldId id="761" r:id="rId4"/>
    <p:sldId id="758" r:id="rId5"/>
    <p:sldId id="759" r:id="rId6"/>
    <p:sldId id="760" r:id="rId7"/>
    <p:sldId id="782" r:id="rId8"/>
    <p:sldId id="764" r:id="rId9"/>
    <p:sldId id="590" r:id="rId10"/>
    <p:sldId id="591" r:id="rId11"/>
    <p:sldId id="756" r:id="rId12"/>
    <p:sldId id="752" r:id="rId13"/>
    <p:sldId id="753" r:id="rId14"/>
    <p:sldId id="754" r:id="rId15"/>
    <p:sldId id="592" r:id="rId16"/>
    <p:sldId id="755" r:id="rId17"/>
    <p:sldId id="762" r:id="rId18"/>
    <p:sldId id="763" r:id="rId19"/>
    <p:sldId id="784" r:id="rId20"/>
    <p:sldId id="663" r:id="rId21"/>
    <p:sldId id="657" r:id="rId22"/>
    <p:sldId id="780" r:id="rId23"/>
    <p:sldId id="781" r:id="rId24"/>
    <p:sldId id="664" r:id="rId25"/>
    <p:sldId id="665" r:id="rId26"/>
    <p:sldId id="666" r:id="rId27"/>
    <p:sldId id="668" r:id="rId28"/>
    <p:sldId id="738" r:id="rId29"/>
    <p:sldId id="767" r:id="rId30"/>
    <p:sldId id="769" r:id="rId31"/>
    <p:sldId id="749" r:id="rId32"/>
    <p:sldId id="768" r:id="rId33"/>
    <p:sldId id="770" r:id="rId34"/>
    <p:sldId id="786" r:id="rId35"/>
    <p:sldId id="785" r:id="rId36"/>
    <p:sldId id="777" r:id="rId37"/>
    <p:sldId id="659" r:id="rId38"/>
    <p:sldId id="679" r:id="rId39"/>
    <p:sldId id="771" r:id="rId40"/>
    <p:sldId id="789" r:id="rId41"/>
    <p:sldId id="742" r:id="rId42"/>
    <p:sldId id="772" r:id="rId43"/>
    <p:sldId id="773" r:id="rId44"/>
    <p:sldId id="750" r:id="rId45"/>
    <p:sldId id="751" r:id="rId46"/>
    <p:sldId id="779" r:id="rId47"/>
    <p:sldId id="787" r:id="rId4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70"/>
    <a:srgbClr val="6565FF"/>
    <a:srgbClr val="9797FF"/>
    <a:srgbClr val="148632"/>
    <a:srgbClr val="E60000"/>
    <a:srgbClr val="E20000"/>
    <a:srgbClr val="0000B4"/>
    <a:srgbClr val="00009A"/>
    <a:srgbClr val="858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25274" autoAdjust="0"/>
    <p:restoredTop sz="82535" autoAdjust="0"/>
  </p:normalViewPr>
  <p:slideViewPr>
    <p:cSldViewPr showGuides="1">
      <p:cViewPr>
        <p:scale>
          <a:sx n="50" d="100"/>
          <a:sy n="50" d="100"/>
        </p:scale>
        <p:origin x="-1380" y="-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698861824514929E-2"/>
          <c:y val="6.0140369803528368E-2"/>
          <c:w val="0.7168367797483256"/>
          <c:h val="0.6724612279670113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Дети с РАС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Лист1!$A$2:$A$7</c:f>
              <c:strCache>
                <c:ptCount val="6"/>
                <c:pt idx="0">
                  <c:v>Вариант 1</c:v>
                </c:pt>
                <c:pt idx="1">
                  <c:v>Вариант 1</c:v>
                </c:pt>
                <c:pt idx="2">
                  <c:v>Вариант 2</c:v>
                </c:pt>
                <c:pt idx="3">
                  <c:v>Вариант 3</c:v>
                </c:pt>
                <c:pt idx="4">
                  <c:v>Вариант 4</c:v>
                </c:pt>
                <c:pt idx="5">
                  <c:v>Вариант 4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2</c:v>
                </c:pt>
                <c:pt idx="3">
                  <c:v>1</c:v>
                </c:pt>
                <c:pt idx="4">
                  <c:v>1</c:v>
                </c:pt>
                <c:pt idx="5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Дети 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Лист1!$A$2:$A$7</c:f>
              <c:strCache>
                <c:ptCount val="6"/>
                <c:pt idx="0">
                  <c:v>Вариант 1</c:v>
                </c:pt>
                <c:pt idx="1">
                  <c:v>Вариант 1</c:v>
                </c:pt>
                <c:pt idx="2">
                  <c:v>Вариант 2</c:v>
                </c:pt>
                <c:pt idx="3">
                  <c:v>Вариант 3</c:v>
                </c:pt>
                <c:pt idx="4">
                  <c:v>Вариант 4</c:v>
                </c:pt>
                <c:pt idx="5">
                  <c:v>Вариант 4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20</c:v>
                </c:pt>
                <c:pt idx="1">
                  <c:v>15</c:v>
                </c:pt>
                <c:pt idx="2">
                  <c:v>12</c:v>
                </c:pt>
                <c:pt idx="3">
                  <c:v>9</c:v>
                </c:pt>
                <c:pt idx="4">
                  <c:v>5</c:v>
                </c:pt>
                <c:pt idx="5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76073216"/>
        <c:axId val="78222464"/>
        <c:axId val="0"/>
      </c:bar3DChart>
      <c:catAx>
        <c:axId val="76073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8222464"/>
        <c:crosses val="autoZero"/>
        <c:auto val="1"/>
        <c:lblAlgn val="ctr"/>
        <c:lblOffset val="100"/>
        <c:noMultiLvlLbl val="0"/>
      </c:catAx>
      <c:valAx>
        <c:axId val="782224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60732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208333333333333"/>
          <c:y val="0.4375"/>
          <c:w val="0.16979166666666667"/>
          <c:h val="0.1268382352941176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906F18-9734-4B9A-95ED-51F540B4FC86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84E8182-4CB6-4196-8ED2-41AE24E73A78}">
      <dgm:prSet phldrT="[Текст]" custT="1"/>
      <dgm:spPr>
        <a:solidFill>
          <a:schemeClr val="accent1">
            <a:lumMod val="90000"/>
          </a:schemeClr>
        </a:solidFill>
      </dgm:spPr>
      <dgm:t>
        <a:bodyPr/>
        <a:lstStyle/>
        <a:p>
          <a:pPr algn="ctr"/>
          <a:r>
            <a:rPr lang="ru-RU" sz="3200" b="1" i="0" dirty="0" smtClean="0">
              <a:solidFill>
                <a:srgbClr val="000070"/>
              </a:solidFill>
              <a:effectLst/>
            </a:rPr>
            <a:t>Дифференцированное обучение</a:t>
          </a:r>
          <a:endParaRPr lang="ru-RU" sz="3200" b="1" i="0" dirty="0">
            <a:solidFill>
              <a:srgbClr val="000070"/>
            </a:solidFill>
            <a:effectLst/>
          </a:endParaRPr>
        </a:p>
      </dgm:t>
    </dgm:pt>
    <dgm:pt modelId="{AD0317A1-BB80-4519-AF58-0B766F056C54}" type="parTrans" cxnId="{7AF99183-3A22-4C1E-B76E-456A437CD9EF}">
      <dgm:prSet/>
      <dgm:spPr/>
      <dgm:t>
        <a:bodyPr/>
        <a:lstStyle/>
        <a:p>
          <a:endParaRPr lang="ru-RU"/>
        </a:p>
      </dgm:t>
    </dgm:pt>
    <dgm:pt modelId="{3DBB7424-B787-49B3-BA67-E2FBABDCEC4C}" type="sibTrans" cxnId="{7AF99183-3A22-4C1E-B76E-456A437CD9EF}">
      <dgm:prSet/>
      <dgm:spPr/>
      <dgm:t>
        <a:bodyPr/>
        <a:lstStyle/>
        <a:p>
          <a:endParaRPr lang="ru-RU"/>
        </a:p>
      </dgm:t>
    </dgm:pt>
    <dgm:pt modelId="{05FF73A3-CDB2-4586-92E9-9194EA2509A0}">
      <dgm:prSet phldrT="[Текст]" custT="1"/>
      <dgm:spPr>
        <a:solidFill>
          <a:schemeClr val="accent1">
            <a:lumMod val="90000"/>
          </a:schemeClr>
        </a:solidFill>
      </dgm:spPr>
      <dgm:t>
        <a:bodyPr/>
        <a:lstStyle/>
        <a:p>
          <a:pPr algn="ctr"/>
          <a:r>
            <a:rPr lang="ru-RU" sz="3200" b="1" i="0" dirty="0" smtClean="0">
              <a:solidFill>
                <a:srgbClr val="000070"/>
              </a:solidFill>
              <a:effectLst/>
            </a:rPr>
            <a:t>Интегрированное обучение</a:t>
          </a:r>
          <a:endParaRPr lang="ru-RU" sz="3200" b="1" i="0" dirty="0">
            <a:solidFill>
              <a:srgbClr val="000070"/>
            </a:solidFill>
            <a:effectLst/>
          </a:endParaRPr>
        </a:p>
      </dgm:t>
    </dgm:pt>
    <dgm:pt modelId="{FB280932-710D-450A-85A6-57B06F55DB2B}" type="parTrans" cxnId="{155BE4C5-C04C-4401-AEA6-CC8B64FA6006}">
      <dgm:prSet/>
      <dgm:spPr/>
      <dgm:t>
        <a:bodyPr/>
        <a:lstStyle/>
        <a:p>
          <a:endParaRPr lang="ru-RU"/>
        </a:p>
      </dgm:t>
    </dgm:pt>
    <dgm:pt modelId="{52248E18-C46F-41FF-9BF7-8711CE4E6128}" type="sibTrans" cxnId="{155BE4C5-C04C-4401-AEA6-CC8B64FA6006}">
      <dgm:prSet/>
      <dgm:spPr/>
      <dgm:t>
        <a:bodyPr/>
        <a:lstStyle/>
        <a:p>
          <a:endParaRPr lang="ru-RU"/>
        </a:p>
      </dgm:t>
    </dgm:pt>
    <dgm:pt modelId="{3A23F669-254A-460A-A398-8B70329B6063}">
      <dgm:prSet phldrT="[Текст]" custT="1"/>
      <dgm:spPr>
        <a:solidFill>
          <a:schemeClr val="accent1">
            <a:lumMod val="90000"/>
          </a:schemeClr>
        </a:solidFill>
      </dgm:spPr>
      <dgm:t>
        <a:bodyPr/>
        <a:lstStyle/>
        <a:p>
          <a:pPr algn="ctr"/>
          <a:r>
            <a:rPr lang="ru-RU" sz="3200" b="1" i="0" dirty="0" smtClean="0">
              <a:solidFill>
                <a:srgbClr val="000070"/>
              </a:solidFill>
              <a:effectLst/>
            </a:rPr>
            <a:t>Инклюзивное обучение</a:t>
          </a:r>
          <a:endParaRPr lang="ru-RU" sz="3200" b="1" i="0" dirty="0">
            <a:solidFill>
              <a:srgbClr val="000070"/>
            </a:solidFill>
            <a:effectLst/>
          </a:endParaRPr>
        </a:p>
      </dgm:t>
    </dgm:pt>
    <dgm:pt modelId="{F99E9D92-6284-4718-88E4-7BAAB4034FDC}" type="parTrans" cxnId="{158AADD8-1778-402C-8ABC-C70604931A68}">
      <dgm:prSet/>
      <dgm:spPr/>
      <dgm:t>
        <a:bodyPr/>
        <a:lstStyle/>
        <a:p>
          <a:endParaRPr lang="ru-RU"/>
        </a:p>
      </dgm:t>
    </dgm:pt>
    <dgm:pt modelId="{73E96EBA-3CE4-41F5-A013-64B21882803D}" type="sibTrans" cxnId="{158AADD8-1778-402C-8ABC-C70604931A68}">
      <dgm:prSet/>
      <dgm:spPr/>
      <dgm:t>
        <a:bodyPr/>
        <a:lstStyle/>
        <a:p>
          <a:endParaRPr lang="ru-RU"/>
        </a:p>
      </dgm:t>
    </dgm:pt>
    <dgm:pt modelId="{ABF5D49F-8B46-4701-8D45-D636CF59A183}" type="pres">
      <dgm:prSet presAssocID="{98906F18-9734-4B9A-95ED-51F540B4FC8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ACD2A8-C702-47EA-BD6A-8B9E69C69FFF}" type="pres">
      <dgm:prSet presAssocID="{784E8182-4CB6-4196-8ED2-41AE24E73A78}" presName="parentLin" presStyleCnt="0"/>
      <dgm:spPr/>
      <dgm:t>
        <a:bodyPr/>
        <a:lstStyle/>
        <a:p>
          <a:endParaRPr lang="ru-RU"/>
        </a:p>
      </dgm:t>
    </dgm:pt>
    <dgm:pt modelId="{F387BA0D-0FE3-4EFA-BEDD-777820AD17AB}" type="pres">
      <dgm:prSet presAssocID="{784E8182-4CB6-4196-8ED2-41AE24E73A7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401AB2C-A76A-47FD-B427-65DAA14CAC26}" type="pres">
      <dgm:prSet presAssocID="{784E8182-4CB6-4196-8ED2-41AE24E73A78}" presName="parentText" presStyleLbl="node1" presStyleIdx="0" presStyleCnt="3" custScaleX="164551" custScaleY="103521" custLinFactNeighborX="-5766" custLinFactNeighborY="-68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18737D-F16A-41B2-96C5-493B3C881EFA}" type="pres">
      <dgm:prSet presAssocID="{784E8182-4CB6-4196-8ED2-41AE24E73A78}" presName="negativeSpace" presStyleCnt="0"/>
      <dgm:spPr/>
      <dgm:t>
        <a:bodyPr/>
        <a:lstStyle/>
        <a:p>
          <a:endParaRPr lang="ru-RU"/>
        </a:p>
      </dgm:t>
    </dgm:pt>
    <dgm:pt modelId="{51258B6A-079C-4A9B-BA5B-4178614D939F}" type="pres">
      <dgm:prSet presAssocID="{784E8182-4CB6-4196-8ED2-41AE24E73A78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C22837-F7DD-4006-9EDD-FD8E9DAF0F72}" type="pres">
      <dgm:prSet presAssocID="{3DBB7424-B787-49B3-BA67-E2FBABDCEC4C}" presName="spaceBetweenRectangles" presStyleCnt="0"/>
      <dgm:spPr/>
      <dgm:t>
        <a:bodyPr/>
        <a:lstStyle/>
        <a:p>
          <a:endParaRPr lang="ru-RU"/>
        </a:p>
      </dgm:t>
    </dgm:pt>
    <dgm:pt modelId="{C1ABECE2-9DBB-4C1D-8B4F-344DDF28BB9B}" type="pres">
      <dgm:prSet presAssocID="{05FF73A3-CDB2-4586-92E9-9194EA2509A0}" presName="parentLin" presStyleCnt="0"/>
      <dgm:spPr/>
      <dgm:t>
        <a:bodyPr/>
        <a:lstStyle/>
        <a:p>
          <a:endParaRPr lang="ru-RU"/>
        </a:p>
      </dgm:t>
    </dgm:pt>
    <dgm:pt modelId="{3A9340EA-C155-4EC3-B8CF-40F9768083AD}" type="pres">
      <dgm:prSet presAssocID="{05FF73A3-CDB2-4586-92E9-9194EA2509A0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0E76202-0E93-4AAC-9902-472B748D90FD}" type="pres">
      <dgm:prSet presAssocID="{05FF73A3-CDB2-4586-92E9-9194EA2509A0}" presName="parentText" presStyleLbl="node1" presStyleIdx="1" presStyleCnt="3" custScaleX="130225" custLinFactX="10549" custLinFactNeighborX="100000" custLinFactNeighborY="-269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996BEC-251E-4A81-91D5-4261779D8C7D}" type="pres">
      <dgm:prSet presAssocID="{05FF73A3-CDB2-4586-92E9-9194EA2509A0}" presName="negativeSpace" presStyleCnt="0"/>
      <dgm:spPr/>
      <dgm:t>
        <a:bodyPr/>
        <a:lstStyle/>
        <a:p>
          <a:endParaRPr lang="ru-RU"/>
        </a:p>
      </dgm:t>
    </dgm:pt>
    <dgm:pt modelId="{DEC831B5-62E3-4D4D-9B81-71F567A647F9}" type="pres">
      <dgm:prSet presAssocID="{05FF73A3-CDB2-4586-92E9-9194EA2509A0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9DDA9B-364D-4CFF-A37D-6E213E1B0A62}" type="pres">
      <dgm:prSet presAssocID="{52248E18-C46F-41FF-9BF7-8711CE4E6128}" presName="spaceBetweenRectangles" presStyleCnt="0"/>
      <dgm:spPr/>
      <dgm:t>
        <a:bodyPr/>
        <a:lstStyle/>
        <a:p>
          <a:endParaRPr lang="ru-RU"/>
        </a:p>
      </dgm:t>
    </dgm:pt>
    <dgm:pt modelId="{3C6FF5DF-4767-40E7-8AEE-4C4AEFE7F563}" type="pres">
      <dgm:prSet presAssocID="{3A23F669-254A-460A-A398-8B70329B6063}" presName="parentLin" presStyleCnt="0"/>
      <dgm:spPr/>
      <dgm:t>
        <a:bodyPr/>
        <a:lstStyle/>
        <a:p>
          <a:endParaRPr lang="ru-RU"/>
        </a:p>
      </dgm:t>
    </dgm:pt>
    <dgm:pt modelId="{64B83A88-F056-48A2-B13D-3D88170158A7}" type="pres">
      <dgm:prSet presAssocID="{3A23F669-254A-460A-A398-8B70329B6063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580D88C3-664E-4AF1-9A6C-103533F42A55}" type="pres">
      <dgm:prSet presAssocID="{3A23F669-254A-460A-A398-8B70329B6063}" presName="parentText" presStyleLbl="node1" presStyleIdx="2" presStyleCnt="3" custScaleX="107145" custScaleY="86823" custLinFactX="25868" custLinFactNeighborX="100000" custLinFactNeighborY="148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0D3C18-D31F-453D-B63E-1C919C402F68}" type="pres">
      <dgm:prSet presAssocID="{3A23F669-254A-460A-A398-8B70329B6063}" presName="negativeSpace" presStyleCnt="0"/>
      <dgm:spPr/>
      <dgm:t>
        <a:bodyPr/>
        <a:lstStyle/>
        <a:p>
          <a:endParaRPr lang="ru-RU"/>
        </a:p>
      </dgm:t>
    </dgm:pt>
    <dgm:pt modelId="{714BA17E-52DF-4089-88FE-6C52D844EFA0}" type="pres">
      <dgm:prSet presAssocID="{3A23F669-254A-460A-A398-8B70329B6063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7B83A8-2210-4C6A-8BB9-9471FDFC1244}" type="presOf" srcId="{784E8182-4CB6-4196-8ED2-41AE24E73A78}" destId="{0401AB2C-A76A-47FD-B427-65DAA14CAC26}" srcOrd="1" destOrd="0" presId="urn:microsoft.com/office/officeart/2005/8/layout/list1"/>
    <dgm:cxn modelId="{155BE4C5-C04C-4401-AEA6-CC8B64FA6006}" srcId="{98906F18-9734-4B9A-95ED-51F540B4FC86}" destId="{05FF73A3-CDB2-4586-92E9-9194EA2509A0}" srcOrd="1" destOrd="0" parTransId="{FB280932-710D-450A-85A6-57B06F55DB2B}" sibTransId="{52248E18-C46F-41FF-9BF7-8711CE4E6128}"/>
    <dgm:cxn modelId="{06E01DB5-18E6-455D-8DA4-E381DA0B18F7}" type="presOf" srcId="{05FF73A3-CDB2-4586-92E9-9194EA2509A0}" destId="{A0E76202-0E93-4AAC-9902-472B748D90FD}" srcOrd="1" destOrd="0" presId="urn:microsoft.com/office/officeart/2005/8/layout/list1"/>
    <dgm:cxn modelId="{5FDC30B1-A4BD-453A-99AF-16589DC28AFA}" type="presOf" srcId="{784E8182-4CB6-4196-8ED2-41AE24E73A78}" destId="{F387BA0D-0FE3-4EFA-BEDD-777820AD17AB}" srcOrd="0" destOrd="0" presId="urn:microsoft.com/office/officeart/2005/8/layout/list1"/>
    <dgm:cxn modelId="{240C1C43-1D61-4CA3-894E-F488CDE4F872}" type="presOf" srcId="{05FF73A3-CDB2-4586-92E9-9194EA2509A0}" destId="{3A9340EA-C155-4EC3-B8CF-40F9768083AD}" srcOrd="0" destOrd="0" presId="urn:microsoft.com/office/officeart/2005/8/layout/list1"/>
    <dgm:cxn modelId="{7AF99183-3A22-4C1E-B76E-456A437CD9EF}" srcId="{98906F18-9734-4B9A-95ED-51F540B4FC86}" destId="{784E8182-4CB6-4196-8ED2-41AE24E73A78}" srcOrd="0" destOrd="0" parTransId="{AD0317A1-BB80-4519-AF58-0B766F056C54}" sibTransId="{3DBB7424-B787-49B3-BA67-E2FBABDCEC4C}"/>
    <dgm:cxn modelId="{16636B9C-A64E-41C0-BCEE-5C384A21ED16}" type="presOf" srcId="{3A23F669-254A-460A-A398-8B70329B6063}" destId="{64B83A88-F056-48A2-B13D-3D88170158A7}" srcOrd="0" destOrd="0" presId="urn:microsoft.com/office/officeart/2005/8/layout/list1"/>
    <dgm:cxn modelId="{E201620E-6F56-49BE-A8CF-FF0A2E4AA467}" type="presOf" srcId="{98906F18-9734-4B9A-95ED-51F540B4FC86}" destId="{ABF5D49F-8B46-4701-8D45-D636CF59A183}" srcOrd="0" destOrd="0" presId="urn:microsoft.com/office/officeart/2005/8/layout/list1"/>
    <dgm:cxn modelId="{CEEE552A-40B0-455C-ABED-9D2012E923CB}" type="presOf" srcId="{3A23F669-254A-460A-A398-8B70329B6063}" destId="{580D88C3-664E-4AF1-9A6C-103533F42A55}" srcOrd="1" destOrd="0" presId="urn:microsoft.com/office/officeart/2005/8/layout/list1"/>
    <dgm:cxn modelId="{158AADD8-1778-402C-8ABC-C70604931A68}" srcId="{98906F18-9734-4B9A-95ED-51F540B4FC86}" destId="{3A23F669-254A-460A-A398-8B70329B6063}" srcOrd="2" destOrd="0" parTransId="{F99E9D92-6284-4718-88E4-7BAAB4034FDC}" sibTransId="{73E96EBA-3CE4-41F5-A013-64B21882803D}"/>
    <dgm:cxn modelId="{19FD5B09-B384-4FC2-986B-90F983641C77}" type="presParOf" srcId="{ABF5D49F-8B46-4701-8D45-D636CF59A183}" destId="{F1ACD2A8-C702-47EA-BD6A-8B9E69C69FFF}" srcOrd="0" destOrd="0" presId="urn:microsoft.com/office/officeart/2005/8/layout/list1"/>
    <dgm:cxn modelId="{26023B85-3A7B-472D-96E4-79278B2A7589}" type="presParOf" srcId="{F1ACD2A8-C702-47EA-BD6A-8B9E69C69FFF}" destId="{F387BA0D-0FE3-4EFA-BEDD-777820AD17AB}" srcOrd="0" destOrd="0" presId="urn:microsoft.com/office/officeart/2005/8/layout/list1"/>
    <dgm:cxn modelId="{81958B83-00FC-4A5F-B039-4129DD87713A}" type="presParOf" srcId="{F1ACD2A8-C702-47EA-BD6A-8B9E69C69FFF}" destId="{0401AB2C-A76A-47FD-B427-65DAA14CAC26}" srcOrd="1" destOrd="0" presId="urn:microsoft.com/office/officeart/2005/8/layout/list1"/>
    <dgm:cxn modelId="{4AE8F2BA-04C8-4C72-BC81-CA83761FABFD}" type="presParOf" srcId="{ABF5D49F-8B46-4701-8D45-D636CF59A183}" destId="{9C18737D-F16A-41B2-96C5-493B3C881EFA}" srcOrd="1" destOrd="0" presId="urn:microsoft.com/office/officeart/2005/8/layout/list1"/>
    <dgm:cxn modelId="{2DF2FD13-E288-46DC-A79D-1BDB1517E959}" type="presParOf" srcId="{ABF5D49F-8B46-4701-8D45-D636CF59A183}" destId="{51258B6A-079C-4A9B-BA5B-4178614D939F}" srcOrd="2" destOrd="0" presId="urn:microsoft.com/office/officeart/2005/8/layout/list1"/>
    <dgm:cxn modelId="{EBC5505A-1844-457E-AC97-F6598F66C9E5}" type="presParOf" srcId="{ABF5D49F-8B46-4701-8D45-D636CF59A183}" destId="{0AC22837-F7DD-4006-9EDD-FD8E9DAF0F72}" srcOrd="3" destOrd="0" presId="urn:microsoft.com/office/officeart/2005/8/layout/list1"/>
    <dgm:cxn modelId="{E86C46D0-8B14-45A0-A352-385F2FD7C541}" type="presParOf" srcId="{ABF5D49F-8B46-4701-8D45-D636CF59A183}" destId="{C1ABECE2-9DBB-4C1D-8B4F-344DDF28BB9B}" srcOrd="4" destOrd="0" presId="urn:microsoft.com/office/officeart/2005/8/layout/list1"/>
    <dgm:cxn modelId="{81D01061-25F2-4BFB-9E6C-FA65DD73E254}" type="presParOf" srcId="{C1ABECE2-9DBB-4C1D-8B4F-344DDF28BB9B}" destId="{3A9340EA-C155-4EC3-B8CF-40F9768083AD}" srcOrd="0" destOrd="0" presId="urn:microsoft.com/office/officeart/2005/8/layout/list1"/>
    <dgm:cxn modelId="{0918CED3-E75B-4C2B-83D8-DEC06F8490F1}" type="presParOf" srcId="{C1ABECE2-9DBB-4C1D-8B4F-344DDF28BB9B}" destId="{A0E76202-0E93-4AAC-9902-472B748D90FD}" srcOrd="1" destOrd="0" presId="urn:microsoft.com/office/officeart/2005/8/layout/list1"/>
    <dgm:cxn modelId="{164F0829-1918-41E5-8A8B-EF7D4E6BEE54}" type="presParOf" srcId="{ABF5D49F-8B46-4701-8D45-D636CF59A183}" destId="{61996BEC-251E-4A81-91D5-4261779D8C7D}" srcOrd="5" destOrd="0" presId="urn:microsoft.com/office/officeart/2005/8/layout/list1"/>
    <dgm:cxn modelId="{F835294D-CEE8-4CD3-B326-C1F57C7C71C4}" type="presParOf" srcId="{ABF5D49F-8B46-4701-8D45-D636CF59A183}" destId="{DEC831B5-62E3-4D4D-9B81-71F567A647F9}" srcOrd="6" destOrd="0" presId="urn:microsoft.com/office/officeart/2005/8/layout/list1"/>
    <dgm:cxn modelId="{DCB0D126-3E00-42FA-A157-434850CD7FF7}" type="presParOf" srcId="{ABF5D49F-8B46-4701-8D45-D636CF59A183}" destId="{419DDA9B-364D-4CFF-A37D-6E213E1B0A62}" srcOrd="7" destOrd="0" presId="urn:microsoft.com/office/officeart/2005/8/layout/list1"/>
    <dgm:cxn modelId="{66F835C4-A2AA-443F-8306-F9B61BB10331}" type="presParOf" srcId="{ABF5D49F-8B46-4701-8D45-D636CF59A183}" destId="{3C6FF5DF-4767-40E7-8AEE-4C4AEFE7F563}" srcOrd="8" destOrd="0" presId="urn:microsoft.com/office/officeart/2005/8/layout/list1"/>
    <dgm:cxn modelId="{ECE6759F-6739-499F-847A-335DFAAB2044}" type="presParOf" srcId="{3C6FF5DF-4767-40E7-8AEE-4C4AEFE7F563}" destId="{64B83A88-F056-48A2-B13D-3D88170158A7}" srcOrd="0" destOrd="0" presId="urn:microsoft.com/office/officeart/2005/8/layout/list1"/>
    <dgm:cxn modelId="{64F151F9-269C-4E94-83ED-BF1C331FF3E9}" type="presParOf" srcId="{3C6FF5DF-4767-40E7-8AEE-4C4AEFE7F563}" destId="{580D88C3-664E-4AF1-9A6C-103533F42A55}" srcOrd="1" destOrd="0" presId="urn:microsoft.com/office/officeart/2005/8/layout/list1"/>
    <dgm:cxn modelId="{0DCC5C71-2F11-4A73-BD15-8CDF460008D0}" type="presParOf" srcId="{ABF5D49F-8B46-4701-8D45-D636CF59A183}" destId="{1A0D3C18-D31F-453D-B63E-1C919C402F68}" srcOrd="9" destOrd="0" presId="urn:microsoft.com/office/officeart/2005/8/layout/list1"/>
    <dgm:cxn modelId="{880F2913-860A-4502-BCE8-E45527BEF037}" type="presParOf" srcId="{ABF5D49F-8B46-4701-8D45-D636CF59A183}" destId="{714BA17E-52DF-4089-88FE-6C52D844EFA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258B6A-079C-4A9B-BA5B-4178614D939F}">
      <dsp:nvSpPr>
        <dsp:cNvPr id="0" name=""/>
        <dsp:cNvSpPr/>
      </dsp:nvSpPr>
      <dsp:spPr>
        <a:xfrm>
          <a:off x="0" y="624502"/>
          <a:ext cx="8305800" cy="98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01AB2C-A76A-47FD-B427-65DAA14CAC26}">
      <dsp:nvSpPr>
        <dsp:cNvPr id="0" name=""/>
        <dsp:cNvSpPr/>
      </dsp:nvSpPr>
      <dsp:spPr>
        <a:xfrm>
          <a:off x="325610" y="0"/>
          <a:ext cx="7960121" cy="1191816"/>
        </a:xfrm>
        <a:prstGeom prst="roundRect">
          <a:avLst/>
        </a:prstGeom>
        <a:solidFill>
          <a:schemeClr val="accent1">
            <a:lumMod val="9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9758" tIns="0" rIns="219758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0" kern="1200" dirty="0" smtClean="0">
              <a:solidFill>
                <a:srgbClr val="000070"/>
              </a:solidFill>
              <a:effectLst/>
            </a:rPr>
            <a:t>Дифференцированное обучение</a:t>
          </a:r>
          <a:endParaRPr lang="ru-RU" sz="3200" b="1" i="0" kern="1200" dirty="0">
            <a:solidFill>
              <a:srgbClr val="000070"/>
            </a:solidFill>
            <a:effectLst/>
          </a:endParaRPr>
        </a:p>
      </dsp:txBody>
      <dsp:txXfrm>
        <a:off x="383790" y="58180"/>
        <a:ext cx="7843761" cy="1075456"/>
      </dsp:txXfrm>
    </dsp:sp>
    <dsp:sp modelId="{DEC831B5-62E3-4D4D-9B81-71F567A647F9}">
      <dsp:nvSpPr>
        <dsp:cNvPr id="0" name=""/>
        <dsp:cNvSpPr/>
      </dsp:nvSpPr>
      <dsp:spPr>
        <a:xfrm>
          <a:off x="0" y="2393542"/>
          <a:ext cx="8305800" cy="98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E76202-0E93-4AAC-9902-472B748D90FD}">
      <dsp:nvSpPr>
        <dsp:cNvPr id="0" name=""/>
        <dsp:cNvSpPr/>
      </dsp:nvSpPr>
      <dsp:spPr>
        <a:xfrm>
          <a:off x="734440" y="1786909"/>
          <a:ext cx="7571359" cy="1151280"/>
        </a:xfrm>
        <a:prstGeom prst="roundRect">
          <a:avLst/>
        </a:prstGeom>
        <a:solidFill>
          <a:schemeClr val="accent1">
            <a:lumMod val="9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9758" tIns="0" rIns="219758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0" kern="1200" dirty="0" smtClean="0">
              <a:solidFill>
                <a:srgbClr val="000070"/>
              </a:solidFill>
              <a:effectLst/>
            </a:rPr>
            <a:t>Интегрированное обучение</a:t>
          </a:r>
          <a:endParaRPr lang="ru-RU" sz="3200" b="1" i="0" kern="1200" dirty="0">
            <a:solidFill>
              <a:srgbClr val="000070"/>
            </a:solidFill>
            <a:effectLst/>
          </a:endParaRPr>
        </a:p>
      </dsp:txBody>
      <dsp:txXfrm>
        <a:off x="790641" y="1843110"/>
        <a:ext cx="7458957" cy="1038878"/>
      </dsp:txXfrm>
    </dsp:sp>
    <dsp:sp modelId="{714BA17E-52DF-4089-88FE-6C52D844EFA0}">
      <dsp:nvSpPr>
        <dsp:cNvPr id="0" name=""/>
        <dsp:cNvSpPr/>
      </dsp:nvSpPr>
      <dsp:spPr>
        <a:xfrm>
          <a:off x="0" y="4010878"/>
          <a:ext cx="8305800" cy="98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0D88C3-664E-4AF1-9A6C-103533F42A55}">
      <dsp:nvSpPr>
        <dsp:cNvPr id="0" name=""/>
        <dsp:cNvSpPr/>
      </dsp:nvSpPr>
      <dsp:spPr>
        <a:xfrm>
          <a:off x="2076325" y="3604050"/>
          <a:ext cx="6229474" cy="999575"/>
        </a:xfrm>
        <a:prstGeom prst="roundRect">
          <a:avLst/>
        </a:prstGeom>
        <a:solidFill>
          <a:schemeClr val="accent1">
            <a:lumMod val="9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9758" tIns="0" rIns="219758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0" kern="1200" dirty="0" smtClean="0">
              <a:solidFill>
                <a:srgbClr val="000070"/>
              </a:solidFill>
              <a:effectLst/>
            </a:rPr>
            <a:t>Инклюзивное обучение</a:t>
          </a:r>
          <a:endParaRPr lang="ru-RU" sz="3200" b="1" i="0" kern="1200" dirty="0">
            <a:solidFill>
              <a:srgbClr val="000070"/>
            </a:solidFill>
            <a:effectLst/>
          </a:endParaRPr>
        </a:p>
      </dsp:txBody>
      <dsp:txXfrm>
        <a:off x="2125120" y="3652845"/>
        <a:ext cx="6131884" cy="9019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52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2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B1A3AA0-31B2-415E-8A78-90BB619EB9E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11692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smtClean="0"/>
              <a:t>В соответствии с п.  4</a:t>
            </a:r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FDDC729-0A69-4717-8FE8-0D6B60A7C83F}" type="slidenum">
              <a:rPr lang="ru-RU" sz="1200" smtClean="0"/>
              <a:pPr eaLnBrk="1" hangingPunct="1"/>
              <a:t>6</a:t>
            </a:fld>
            <a:endParaRPr lang="ru-RU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240D614-EE59-4096-8A06-593D913CC314}" type="slidenum">
              <a:rPr lang="ru-RU" sz="1200" smtClean="0"/>
              <a:pPr eaLnBrk="1" hangingPunct="1"/>
              <a:t>9</a:t>
            </a:fld>
            <a:endParaRPr lang="ru-RU" sz="1200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smtClean="0"/>
              <a:t>Законодательно закреплено инклюзивное образование в ст. 24 ал, что в целом принципиальных противоречий в них нет уже и на сегодня. </a:t>
            </a:r>
          </a:p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DB8CDD1-3FF4-4934-8421-59F4023142FC}" type="slidenum">
              <a:rPr lang="ru-RU" sz="1200" smtClean="0"/>
              <a:pPr eaLnBrk="1" hangingPunct="1"/>
              <a:t>10</a:t>
            </a:fld>
            <a:endParaRPr lang="ru-RU" sz="1200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smtClean="0"/>
              <a:t>Законодательно закреплено инклюзивное образование в ст. 24 ал, что в целом принципиальных противоречий в них нет уже и на сегодня. </a:t>
            </a:r>
          </a:p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4CD3B33-A1BE-41D7-B855-7A73821654B3}" type="slidenum">
              <a:rPr lang="ru-RU" sz="1200" smtClean="0"/>
              <a:pPr eaLnBrk="1" hangingPunct="1"/>
              <a:t>15</a:t>
            </a:fld>
            <a:endParaRPr lang="ru-RU" sz="1200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smtClean="0"/>
              <a:t>Законодательно закреплено инклюзивное образование в ст. 24 ал, что в целом принципиальных противоречий в них нет уже и на сегодня. </a:t>
            </a:r>
          </a:p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174FA3-13BC-457A-9D16-8AD41C265A5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3872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5E4A1-05F0-44D6-987C-F61941F52D5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4908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08146A-7507-4D48-9040-886995FCC2E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3624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9AC0C3-858A-4E5D-B45C-609A3B50A01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3768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0A1B5-0595-4BA0-BE75-3F2998C4B4D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1942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CFF24-5C5C-4877-B7AA-47317EE457D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1624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65E24-9BD2-40A6-8C98-75960A9D57B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7259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EAAB8-E066-4738-9849-6BA74A8FE3A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02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DCD09-4F5D-4693-8963-C571B4ED58A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0154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907B88-6385-490D-9015-10A39333E7D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006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9B897-3535-4AE8-A669-BC601DEFF2A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7716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F5ED8-DF49-4DDB-A878-E7C037DCE27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1518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FFD59-7B8B-4E9C-9D93-2C6307DF703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280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3CC10-D057-44ED-98E6-C302BBB6888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9432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9218C-5A57-471A-90C6-D6D8DCCD4C7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17736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081DD-687E-4267-83A5-D26BA60839A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4686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bm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36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6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B3C5B12C-50BE-4A18-B414-D09720E6597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  <p:sldLayoutId id="2147483755" r:id="rId14"/>
    <p:sldLayoutId id="2147483756" r:id="rId15"/>
    <p:sldLayoutId id="2147483757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4" grpId="0"/>
      <p:bldP spid="136195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6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3619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6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3619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6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3619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6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3619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6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3619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bmp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bmp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СУРГПУ 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1" y="-22224"/>
            <a:ext cx="1331912" cy="1624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23528" y="2668774"/>
            <a:ext cx="8439150" cy="16746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32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+mj-ea"/>
                <a:cs typeface="+mj-cs"/>
              </a:rPr>
              <a:t>«</a:t>
            </a:r>
            <a:r>
              <a:rPr lang="ru-RU" sz="32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+mj-ea"/>
                <a:cs typeface="+mj-cs"/>
              </a:rPr>
              <a:t>ФГОС для детей с ограниченными возможностями здоровья: создание среды успешной социализации</a:t>
            </a:r>
            <a:r>
              <a:rPr lang="ru-RU" sz="3200" kern="0" dirty="0" smtClean="0">
                <a:solidFill>
                  <a:srgbClr val="C00000"/>
                </a:solidFill>
                <a:latin typeface="Arial Black" pitchFamily="34" charset="0"/>
                <a:ea typeface="+mj-ea"/>
                <a:cs typeface="+mj-cs"/>
              </a:rPr>
              <a:t>»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026" name="Picture 2" descr="C:\Users\User\Desktop\1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-99392"/>
            <a:ext cx="1937320" cy="1937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990600" y="413048"/>
            <a:ext cx="7128792" cy="1949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18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Бюджетное учреждение высшего образования  </a:t>
            </a:r>
            <a:br>
              <a:rPr lang="ru-RU" sz="18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18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Ханты-Мансийского автономного округа – Югры «Сургутский государственный </a:t>
            </a:r>
          </a:p>
          <a:p>
            <a:pPr eaLnBrk="1" hangingPunct="1">
              <a:defRPr/>
            </a:pPr>
            <a:r>
              <a:rPr lang="ru-RU" sz="18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педагогический университет»</a:t>
            </a:r>
            <a:br>
              <a:rPr lang="ru-RU" sz="18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Кафедра педагогического </a:t>
            </a:r>
            <a:br>
              <a:rPr lang="ru-RU" sz="24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и специального образования</a:t>
            </a:r>
            <a:endParaRPr lang="ru-RU" sz="2400" dirty="0" smtClean="0">
              <a:solidFill>
                <a:srgbClr val="00007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19400" y="4572000"/>
            <a:ext cx="6172200" cy="211134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i="1" u="sng" dirty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Богатая Ольга Федоровна</a:t>
            </a:r>
            <a:r>
              <a:rPr lang="ru-RU" sz="1800" b="1" i="1" dirty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</a:p>
          <a:p>
            <a:pPr>
              <a:lnSpc>
                <a:spcPct val="80000"/>
              </a:lnSpc>
            </a:pPr>
            <a:r>
              <a:rPr lang="ru-RU" b="1" i="1" dirty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старший научный сотрудник Ресурсного центра образовательных технологий по работе с детьми, имеющими особенности развития, старший преподаватель кафедры педагогического и специального образования</a:t>
            </a:r>
          </a:p>
          <a:p>
            <a:pPr>
              <a:lnSpc>
                <a:spcPct val="80000"/>
              </a:lnSpc>
            </a:pPr>
            <a:r>
              <a:rPr lang="ru-RU" b="1" i="1" dirty="0" err="1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Сургутского</a:t>
            </a:r>
            <a:r>
              <a:rPr lang="ru-RU" b="1" i="1" dirty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государственного педагогического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43272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28600"/>
            <a:ext cx="8763000" cy="6096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СТАТИСТИКА</a:t>
            </a:r>
            <a:endPara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143000"/>
            <a:ext cx="8686800" cy="55245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 России 4,5% детей с ОВЗ:  </a:t>
            </a:r>
            <a:b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детей-инвалидов - 580 тысяч,  </a:t>
            </a:r>
            <a:b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детей с ОВЗ  - 751 тысяча.</a:t>
            </a:r>
          </a:p>
          <a:p>
            <a:pPr>
              <a:buFontTx/>
              <a:buNone/>
            </a:pPr>
            <a:endParaRPr lang="ru-RU" sz="2300" b="1" dirty="0" smtClean="0">
              <a:solidFill>
                <a:srgbClr val="00007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Увеличение числа новорожденных весом менее 2,5 кг.</a:t>
            </a:r>
            <a:b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Патология  новорожденных:</a:t>
            </a:r>
          </a:p>
          <a:p>
            <a:pPr algn="just">
              <a:buFontTx/>
              <a:buNone/>
            </a:pPr>
            <a: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- с физиологической незрелостью – 74%, </a:t>
            </a:r>
          </a:p>
          <a:p>
            <a:pPr algn="just">
              <a:buFontTx/>
              <a:buNone/>
            </a:pPr>
            <a: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- с неврологической  симптоматикой – до 86%. </a:t>
            </a:r>
          </a:p>
          <a:p>
            <a:pPr algn="just">
              <a:buFontTx/>
              <a:buNone/>
            </a:pPr>
            <a:endParaRPr lang="ru-RU" sz="2300" b="1" dirty="0" smtClean="0">
              <a:solidFill>
                <a:srgbClr val="00007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Абсолютно здоровыми можно считать:</a:t>
            </a:r>
          </a:p>
          <a:p>
            <a:pPr algn="just">
              <a:buFontTx/>
              <a:buNone/>
            </a:pPr>
            <a: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- не более 10% детей дошкольного возраста;</a:t>
            </a:r>
          </a:p>
          <a:p>
            <a:pPr algn="just">
              <a:buFontTx/>
              <a:buNone/>
            </a:pPr>
            <a:r>
              <a:rPr lang="ru-RU" sz="23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- 4% детей подросткового возраста.</a:t>
            </a:r>
            <a:r>
              <a:rPr lang="ru-RU" sz="2300" b="1" i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ru-RU" sz="2300" b="1" i="1" dirty="0" smtClean="0">
              <a:solidFill>
                <a:srgbClr val="00007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Обучающийся  </a:t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с ограниченными возможностями здоровья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752600"/>
            <a:ext cx="8763000" cy="51054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800" dirty="0" smtClean="0">
                <a:solidFill>
                  <a:srgbClr val="000070"/>
                </a:solidFill>
              </a:rPr>
              <a:t>    </a:t>
            </a:r>
            <a:r>
              <a:rPr lang="ru-RU" sz="3600" b="1" dirty="0" smtClean="0">
                <a:solidFill>
                  <a:srgbClr val="000070"/>
                </a:solidFill>
                <a:latin typeface="Times New Roman" pitchFamily="18" charset="0"/>
                <a:cs typeface="Times New Roman" pitchFamily="18" charset="0"/>
              </a:rPr>
              <a:t>физическое лицо, </a:t>
            </a:r>
            <a:r>
              <a:rPr lang="ru-RU" sz="36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имеющее недостатки в физическом и (или) психологическом развитии, </a:t>
            </a:r>
            <a:r>
              <a:rPr lang="ru-RU" sz="3600" b="1" u="sng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подтвержденные психолого-медико-педагогической комиссией </a:t>
            </a:r>
            <a:r>
              <a:rPr lang="ru-RU" sz="36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и препятствующие получению образования без создания специальных условий</a:t>
            </a:r>
            <a:endParaRPr lang="ru-RU" sz="3600" b="1" dirty="0" smtClean="0">
              <a:solidFill>
                <a:srgbClr val="00007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sz="2800" b="1" u="sng" dirty="0" smtClean="0">
                <a:solidFill>
                  <a:srgbClr val="000070"/>
                </a:solidFill>
                <a:latin typeface="Times New Roman" pitchFamily="18" charset="0"/>
                <a:cs typeface="Times New Roman" pitchFamily="18" charset="0"/>
              </a:rPr>
              <a:t>(статья 2, ФЗ  29.12.12 №273 «Об образовании в Российской Федерации»)</a:t>
            </a:r>
            <a:endParaRPr lang="ru-RU" sz="2800" b="1" dirty="0" smtClean="0">
              <a:solidFill>
                <a:srgbClr val="00007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76200"/>
            <a:ext cx="9144000" cy="2057400"/>
          </a:xfrm>
        </p:spPr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Варианты образования </a:t>
            </a:r>
            <a:b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детей с ОВЗ</a:t>
            </a:r>
            <a:b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endParaRPr lang="ru-RU" sz="4000" b="1" dirty="0" smtClean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950910166"/>
              </p:ext>
            </p:extLst>
          </p:nvPr>
        </p:nvGraphicFramePr>
        <p:xfrm>
          <a:off x="533400" y="1695451"/>
          <a:ext cx="8305800" cy="50020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52400" y="914400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40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ea typeface="+mj-ea"/>
                <a:cs typeface="+mj-cs"/>
              </a:rPr>
              <a:t/>
            </a:r>
            <a:br>
              <a:rPr lang="ru-RU" sz="40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ea typeface="+mj-ea"/>
                <a:cs typeface="+mj-cs"/>
              </a:rPr>
            </a:br>
            <a:endParaRPr lang="ru-RU" sz="4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/>
      <p:bldGraphic spid="4" grpId="0">
        <p:bldAsOne/>
      </p:bldGraphic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219200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Варианты образования </a:t>
            </a:r>
            <a:br>
              <a:rPr lang="ru-RU" sz="40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ru-RU" sz="40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детей  с ОВЗ </a:t>
            </a:r>
          </a:p>
        </p:txBody>
      </p:sp>
      <p:sp>
        <p:nvSpPr>
          <p:cNvPr id="13107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52400" y="1371600"/>
            <a:ext cx="8763000" cy="5486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800" b="1" u="sng" dirty="0" smtClean="0">
                <a:solidFill>
                  <a:srgbClr val="000070"/>
                </a:solidFill>
              </a:rPr>
              <a:t>Дифференцированное образование</a:t>
            </a:r>
            <a:r>
              <a:rPr lang="ru-RU" sz="2800" b="1" i="1" dirty="0" smtClean="0">
                <a:solidFill>
                  <a:srgbClr val="000070"/>
                </a:solidFill>
              </a:rPr>
              <a:t> детей в общеобразовательных организациях для обучающихся с ОВЗ (специальных (коррекционных) образовательных учреждениях </a:t>
            </a:r>
            <a:r>
              <a:rPr lang="en-US" sz="2800" b="1" i="1" dirty="0" smtClean="0">
                <a:solidFill>
                  <a:srgbClr val="000070"/>
                </a:solidFill>
              </a:rPr>
              <a:t>I – VIII </a:t>
            </a:r>
            <a:r>
              <a:rPr lang="ru-RU" sz="2800" b="1" i="1" dirty="0" smtClean="0">
                <a:solidFill>
                  <a:srgbClr val="000070"/>
                </a:solidFill>
              </a:rPr>
              <a:t>вида</a:t>
            </a:r>
            <a:r>
              <a:rPr lang="en-US" sz="2800" b="1" i="1" dirty="0" smtClean="0">
                <a:solidFill>
                  <a:srgbClr val="000070"/>
                </a:solidFill>
              </a:rPr>
              <a:t>)</a:t>
            </a:r>
            <a:r>
              <a:rPr lang="ru-RU" sz="2800" b="1" i="1" dirty="0" smtClean="0">
                <a:solidFill>
                  <a:srgbClr val="000070"/>
                </a:solidFill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ru-RU" sz="900" b="1" i="1" dirty="0" smtClean="0">
              <a:solidFill>
                <a:srgbClr val="000070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800" b="1" u="sng" dirty="0" smtClean="0">
                <a:solidFill>
                  <a:srgbClr val="000070"/>
                </a:solidFill>
              </a:rPr>
              <a:t>Интегрированное образование</a:t>
            </a:r>
            <a:r>
              <a:rPr lang="ru-RU" sz="2800" b="1" i="1" dirty="0" smtClean="0">
                <a:solidFill>
                  <a:srgbClr val="000070"/>
                </a:solidFill>
              </a:rPr>
              <a:t> детей  в группах компенсирующей направленности дошкольных образовательных организаций;    в специальных классах общеобразовательных организаций.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ru-RU" sz="900" b="1" i="1" dirty="0" smtClean="0">
              <a:solidFill>
                <a:srgbClr val="000070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800" b="1" u="sng" dirty="0" smtClean="0">
                <a:solidFill>
                  <a:srgbClr val="000070"/>
                </a:solidFill>
              </a:rPr>
              <a:t>Инклюзивное образование</a:t>
            </a:r>
            <a:r>
              <a:rPr lang="ru-RU" sz="2800" b="1" i="1" dirty="0" smtClean="0">
                <a:solidFill>
                  <a:srgbClr val="000070"/>
                </a:solidFill>
              </a:rPr>
              <a:t>  детей с ограниченными возможностями здоровья в одном классе с детьми, не имеющими отклонений в развитии.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1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4" grpId="0"/>
      <p:bldP spid="13107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153400" cy="609600"/>
          </a:xfrm>
        </p:spPr>
        <p:txBody>
          <a:bodyPr/>
          <a:lstStyle/>
          <a:p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ФЗ «ОБ ОБРАЗОВАНИИ </a:t>
            </a:r>
            <a:b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В РОССИЙСКОЙ ФЕДЕРАЦИИ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haroni" pitchFamily="2" charset="-79"/>
              </a:rPr>
              <a:t>»</a:t>
            </a:r>
            <a:b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haroni" pitchFamily="2" charset="-79"/>
              </a:rPr>
            </a:br>
            <a:r>
              <a:rPr lang="ru-RU" sz="20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haroni" pitchFamily="2" charset="-79"/>
              </a:rPr>
              <a:t>от 29 декабря 2012 года N 273-ФЗ</a:t>
            </a:r>
            <a:r>
              <a:rPr lang="ru-RU" sz="3600" b="1" dirty="0" smtClean="0">
                <a:solidFill>
                  <a:srgbClr val="000070"/>
                </a:solidFill>
                <a:cs typeface="Aharoni" pitchFamily="2" charset="-79"/>
              </a:rPr>
              <a:t/>
            </a:r>
            <a:br>
              <a:rPr lang="ru-RU" sz="3600" b="1" dirty="0" smtClean="0">
                <a:solidFill>
                  <a:srgbClr val="000070"/>
                </a:solidFill>
                <a:cs typeface="Aharoni" pitchFamily="2" charset="-79"/>
              </a:rPr>
            </a:br>
            <a:endParaRPr lang="ru-RU" sz="3600" b="1" dirty="0" smtClean="0">
              <a:solidFill>
                <a:srgbClr val="00007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1905000"/>
            <a:ext cx="8610600" cy="4953000"/>
          </a:xfrm>
        </p:spPr>
        <p:txBody>
          <a:bodyPr/>
          <a:lstStyle/>
          <a:p>
            <a:pPr marL="4763" indent="22225" algn="just">
              <a:buFontTx/>
              <a:buNone/>
            </a:pPr>
            <a:r>
              <a:rPr lang="ru-RU" sz="2400" b="1" dirty="0" smtClean="0">
                <a:solidFill>
                  <a:srgbClr val="000070"/>
                </a:solidFill>
                <a:latin typeface="Times New Roman" pitchFamily="18" charset="0"/>
                <a:cs typeface="Times New Roman" pitchFamily="18" charset="0"/>
              </a:rPr>
              <a:t>Глава 11. </a:t>
            </a:r>
            <a:r>
              <a:rPr lang="ru-RU" sz="1800" b="1" dirty="0" smtClean="0">
                <a:solidFill>
                  <a:srgbClr val="000070"/>
                </a:solidFill>
                <a:latin typeface="Times New Roman" pitchFamily="18" charset="0"/>
                <a:cs typeface="Times New Roman" pitchFamily="18" charset="0"/>
              </a:rPr>
              <a:t>ОСОБЕННОСТИ РЕАЛИЗАЦИИ НЕКОТОРЫХ ВИДОВ ОБРАЗОВАТЕЛЬНЫХ ПРОГРАММ И ПОЛУЧЕНИЯ ОБРАЗОВАНИЯ ОТДЕЛЬНЫМИ КАТЕГОРИЯМИ ОБУЧАЮЩИХСЯ</a:t>
            </a:r>
          </a:p>
          <a:p>
            <a:pPr marL="4763" indent="22225" algn="just">
              <a:spcBef>
                <a:spcPct val="0"/>
              </a:spcBef>
              <a:buFontTx/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4763" indent="22225" algn="ctr">
              <a:spcBef>
                <a:spcPct val="0"/>
              </a:spcBef>
              <a:buFontTx/>
              <a:buNone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Статья 79. Организация получения образования обучающимися с ограниченными возможностями здоровья</a:t>
            </a:r>
          </a:p>
          <a:p>
            <a:pPr marL="4763" indent="22225" algn="just">
              <a:spcBef>
                <a:spcPct val="0"/>
              </a:spcBef>
              <a:buFontTx/>
              <a:buNone/>
            </a:pPr>
            <a:endParaRPr lang="ru-RU" sz="2400" b="1" dirty="0" smtClean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763" indent="22225" algn="just">
              <a:spcBef>
                <a:spcPct val="0"/>
              </a:spcBef>
              <a:buFontTx/>
              <a:buNone/>
            </a:pPr>
            <a:r>
              <a:rPr lang="ru-RU" sz="2400" b="1" dirty="0" smtClean="0">
                <a:solidFill>
                  <a:srgbClr val="00007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4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Образование обучающихся с ОВЗ может быть организовано как </a:t>
            </a:r>
            <a:r>
              <a:rPr lang="ru-RU" sz="2400" b="1" u="sng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совместно с другими обучающимися, так и в отдельных классах, группах или в отдельных организациях, осуществляющих образовательную деятельность.</a:t>
            </a:r>
          </a:p>
          <a:p>
            <a:pPr marL="4763" indent="22225" algn="just">
              <a:spcBef>
                <a:spcPct val="0"/>
              </a:spcBef>
              <a:buFontTx/>
              <a:buNone/>
            </a:pPr>
            <a:endParaRPr lang="ru-RU" sz="2400" b="1" dirty="0" smtClean="0">
              <a:solidFill>
                <a:srgbClr val="00009A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304800" y="838200"/>
            <a:ext cx="8382000" cy="381000"/>
          </a:xfrm>
        </p:spPr>
        <p:txBody>
          <a:bodyPr/>
          <a:lstStyle/>
          <a:p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ФЗ «ОБ ОБРАЗОВАНИИ </a:t>
            </a:r>
            <a:b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В РОССИЙСКОЙ ФЕДЕРАЦИИ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haroni" pitchFamily="2" charset="-79"/>
              </a:rPr>
              <a:t>»</a:t>
            </a:r>
            <a:b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haroni" pitchFamily="2" charset="-79"/>
              </a:rPr>
            </a:br>
            <a:r>
              <a:rPr lang="ru-RU" sz="20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haroni" pitchFamily="2" charset="-79"/>
              </a:rPr>
              <a:t>от 29 декабря 2012 года N 273-ФЗ</a:t>
            </a:r>
            <a:r>
              <a:rPr lang="ru-RU" sz="3600" b="1" dirty="0" smtClean="0">
                <a:solidFill>
                  <a:srgbClr val="00009A"/>
                </a:solidFill>
                <a:cs typeface="Aharoni" pitchFamily="2" charset="-79"/>
              </a:rPr>
              <a:t/>
            </a:r>
            <a:br>
              <a:rPr lang="ru-RU" sz="3600" b="1" dirty="0" smtClean="0">
                <a:solidFill>
                  <a:srgbClr val="00009A"/>
                </a:solidFill>
                <a:cs typeface="Aharoni" pitchFamily="2" charset="-79"/>
              </a:rPr>
            </a:br>
            <a:endParaRPr lang="ru-RU" sz="3600" dirty="0" smtClean="0">
              <a:solidFill>
                <a:srgbClr val="00009A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5257800"/>
          </a:xfrm>
        </p:spPr>
        <p:txBody>
          <a:bodyPr/>
          <a:lstStyle/>
          <a:p>
            <a:pPr algn="just">
              <a:buFontTx/>
              <a:buNone/>
            </a:pPr>
            <a:r>
              <a:rPr lang="ru-RU" sz="2400" b="1" u="sng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Статья </a:t>
            </a:r>
            <a:r>
              <a:rPr lang="ru-RU" sz="2400" b="1" i="1" u="sng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400" b="1" i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Право на образование. Государственные гарантии реализации права на образование в Российской Федерации</a:t>
            </a:r>
          </a:p>
          <a:p>
            <a:pPr algn="just">
              <a:buFontTx/>
              <a:buAutoNum type="arabicPeriod"/>
            </a:pPr>
            <a:r>
              <a:rPr lang="ru-RU" sz="22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 Российской Федерации гарантируется право каждого человека на образование.</a:t>
            </a:r>
          </a:p>
          <a:p>
            <a:pPr algn="just">
              <a:buFontTx/>
              <a:buNone/>
            </a:pPr>
            <a:endParaRPr lang="ru-RU" sz="2200" b="1" dirty="0" smtClean="0">
              <a:solidFill>
                <a:srgbClr val="00007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sz="22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3. В Российской Федерации гарантируются общедоступность и бесплатность в соответствии </a:t>
            </a:r>
            <a:r>
              <a:rPr lang="ru-RU" sz="2400" b="1" i="1" u="sng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 федеральными государственными образовательными стандартами дошкольного, начального общего, основного общего и среднего общего образования</a:t>
            </a:r>
            <a:r>
              <a:rPr lang="ru-RU" sz="22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среднего профессионального образования, а также на конкурсной основе бесплатность высшего образования, если образование данного уровня гражданин получает впервые</a:t>
            </a:r>
            <a:r>
              <a:rPr lang="ru-RU" sz="22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dirty="0" smtClean="0">
              <a:solidFill>
                <a:srgbClr val="00007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Пять основных направлений деятельности плана действий по обеспечению введения..."/>
          <p:cNvPicPr>
            <a:picLocks noChangeAspect="1" noChangeArrowheads="1"/>
          </p:cNvPicPr>
          <p:nvPr/>
        </p:nvPicPr>
        <p:blipFill>
          <a:blip r:embed="rId2" cstate="print">
            <a:lum contrast="26000"/>
          </a:blip>
          <a:srcRect t="31111" b="22222"/>
          <a:stretch>
            <a:fillRect/>
          </a:stretch>
        </p:blipFill>
        <p:spPr bwMode="auto">
          <a:xfrm>
            <a:off x="217148" y="2372928"/>
            <a:ext cx="8709704" cy="2884872"/>
          </a:xfrm>
          <a:prstGeom prst="rect">
            <a:avLst/>
          </a:prstGeom>
          <a:ln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Arial Black" pitchFamily="34" charset="0"/>
              </a:rPr>
              <a:t>Условия введения ФГОС обучающихся с ОВЗ</a:t>
            </a:r>
          </a:p>
        </p:txBody>
      </p:sp>
      <p:sp>
        <p:nvSpPr>
          <p:cNvPr id="1024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066800"/>
            <a:ext cx="8915400" cy="990600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  <a:t>МИНИСТЕРСТВО ОБРАЗОВАНИЯ И НАУКИ РОССИЙСКОЙ ФЕДЕРАЦИИ</a:t>
            </a:r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  <a:t/>
            </a:r>
            <a:br>
              <a:rPr lang="ru-RU" sz="3200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</a:b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  <a:t> ПРИКАЗ </a:t>
            </a:r>
            <a:b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</a:b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  <a:t>от 19 декабря 2014 г. N 1598</a:t>
            </a:r>
            <a:r>
              <a:rPr lang="ru-RU" sz="28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</a:b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43200"/>
            <a:ext cx="8382000" cy="23622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400" b="1" dirty="0" smtClean="0">
                <a:latin typeface="Arial Black" pitchFamily="34" charset="0"/>
              </a:rPr>
              <a:t>ОБ </a:t>
            </a:r>
            <a:r>
              <a:rPr lang="ru-RU" sz="2400" b="1" dirty="0" smtClean="0">
                <a:latin typeface="Arial Black" pitchFamily="34" charset="0"/>
              </a:rPr>
              <a:t>УТВЕРЖДЕНИИ </a:t>
            </a:r>
            <a:endParaRPr lang="ru-RU" sz="2400" b="1" dirty="0" smtClean="0">
              <a:latin typeface="Arial Black" pitchFamily="34" charset="0"/>
            </a:endParaRPr>
          </a:p>
          <a:p>
            <a:pPr algn="ctr">
              <a:buFontTx/>
              <a:buNone/>
            </a:pPr>
            <a:r>
              <a:rPr lang="ru-RU" sz="2400" b="1" dirty="0" smtClean="0">
                <a:latin typeface="Arial Black" pitchFamily="34" charset="0"/>
              </a:rPr>
              <a:t>ФЕДЕРАЛЬНОГО ГОСУДАРСТВЕННОГО</a:t>
            </a:r>
          </a:p>
          <a:p>
            <a:pPr algn="ctr">
              <a:buFontTx/>
              <a:buNone/>
            </a:pPr>
            <a:r>
              <a:rPr lang="ru-RU" sz="2400" b="1" dirty="0" smtClean="0">
                <a:latin typeface="Arial Black" pitchFamily="34" charset="0"/>
              </a:rPr>
              <a:t>ОБРАЗОВАТЕЛЬНОГО СТАНДАРТА </a:t>
            </a:r>
          </a:p>
          <a:p>
            <a:pPr algn="ctr">
              <a:buFontTx/>
              <a:buNone/>
            </a:pPr>
            <a:r>
              <a:rPr lang="ru-RU" sz="2400" b="1" dirty="0" smtClean="0">
                <a:latin typeface="Arial Black" pitchFamily="34" charset="0"/>
              </a:rPr>
              <a:t>НАЧАЛЬНОГО </a:t>
            </a:r>
            <a:r>
              <a:rPr lang="ru-RU" sz="2400" b="1" dirty="0" smtClean="0">
                <a:latin typeface="Arial Black" pitchFamily="34" charset="0"/>
              </a:rPr>
              <a:t>ОБЩЕГО ОБРАЗОВАНИЯ </a:t>
            </a:r>
            <a:endParaRPr lang="ru-RU" sz="2400" b="1" dirty="0" smtClean="0">
              <a:latin typeface="Arial Black" pitchFamily="34" charset="0"/>
            </a:endParaRPr>
          </a:p>
          <a:p>
            <a:pPr algn="ctr">
              <a:buFontTx/>
              <a:buNone/>
            </a:pPr>
            <a:r>
              <a:rPr lang="ru-RU" sz="2400" b="1" dirty="0" smtClean="0">
                <a:latin typeface="Arial Black" pitchFamily="34" charset="0"/>
              </a:rPr>
              <a:t>ОБУЧАЮЩИХСЯ С </a:t>
            </a:r>
            <a:r>
              <a:rPr lang="ru-RU" sz="2400" b="1" dirty="0" smtClean="0">
                <a:latin typeface="Arial Black" pitchFamily="34" charset="0"/>
              </a:rPr>
              <a:t>ОГРАНИЧЕННЫМИ </a:t>
            </a:r>
            <a:endParaRPr lang="ru-RU" sz="2400" b="1" dirty="0" smtClean="0">
              <a:latin typeface="Arial Black" pitchFamily="34" charset="0"/>
            </a:endParaRPr>
          </a:p>
          <a:p>
            <a:pPr algn="ctr">
              <a:buFontTx/>
              <a:buNone/>
            </a:pPr>
            <a:r>
              <a:rPr lang="ru-RU" sz="2400" b="1" dirty="0" smtClean="0">
                <a:latin typeface="Arial Black" pitchFamily="34" charset="0"/>
              </a:rPr>
              <a:t>ВОЗМОЖНОСТЯМИ </a:t>
            </a:r>
            <a:r>
              <a:rPr lang="ru-RU" sz="2400" b="1" dirty="0" smtClean="0">
                <a:latin typeface="Arial Black" pitchFamily="34" charset="0"/>
              </a:rPr>
              <a:t>ЗДОРОВЬЯ</a:t>
            </a:r>
          </a:p>
          <a:p>
            <a:pPr algn="ctr">
              <a:buFontTx/>
              <a:buNone/>
            </a:pPr>
            <a:endParaRPr lang="ru-RU" sz="2000" b="1" dirty="0" smtClean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914400"/>
          </a:xfrm>
        </p:spPr>
        <p:txBody>
          <a:bodyPr/>
          <a:lstStyle/>
          <a:p>
            <a:pPr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  <a:t>МИНИСТЕРСТВО ОБРАЗОВАНИЯ И НАУКИ РОССИЙСКОЙ ФЕДЕРАЦИИ</a:t>
            </a:r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  <a:t/>
            </a:r>
            <a:br>
              <a:rPr lang="ru-RU" sz="2400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</a:b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  <a:t> ПРИКАЗ</a:t>
            </a: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</a:b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  <a:ea typeface="+mn-ea"/>
                <a:cs typeface="+mn-cs"/>
              </a:rPr>
              <a:t>от 19 декабря 2014 г. N 1598</a:t>
            </a: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+mn-ea"/>
                <a:cs typeface="+mn-cs"/>
              </a:rPr>
              <a:t/>
            </a:r>
            <a:b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+mn-ea"/>
                <a:cs typeface="+mn-cs"/>
              </a:rPr>
            </a:b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382000" cy="5068888"/>
          </a:xfrm>
        </p:spPr>
        <p:txBody>
          <a:bodyPr/>
          <a:lstStyle/>
          <a:p>
            <a:pPr marL="4763" indent="357188" algn="just">
              <a:buFontTx/>
              <a:buNone/>
            </a:pP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Предметом регулирования Стандарта </a:t>
            </a: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являются </a:t>
            </a: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отношения в сфере образования обучающихся </a:t>
            </a: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/>
            </a:r>
            <a:b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</a:b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с </a:t>
            </a: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ОВЗ:</a:t>
            </a:r>
          </a:p>
          <a:p>
            <a:pPr marL="176213" indent="-176213" algn="just"/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глухих, </a:t>
            </a:r>
          </a:p>
          <a:p>
            <a:pPr marL="176213" indent="-176213" algn="just"/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слабослышащих, </a:t>
            </a:r>
          </a:p>
          <a:p>
            <a:pPr marL="176213" indent="-176213" algn="just"/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позднооглохших, </a:t>
            </a:r>
          </a:p>
          <a:p>
            <a:pPr marL="176213" indent="-176213" algn="just"/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слепых, </a:t>
            </a:r>
          </a:p>
          <a:p>
            <a:pPr marL="176213" indent="-176213" algn="just"/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слабовидящих, </a:t>
            </a:r>
          </a:p>
          <a:p>
            <a:pPr marL="176213" indent="-176213" algn="just"/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с тяжелыми нарушениями речи, </a:t>
            </a:r>
          </a:p>
          <a:p>
            <a:pPr marL="176213" indent="-176213" algn="just"/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с нарушениями опорно-двигательного аппарата, </a:t>
            </a:r>
          </a:p>
          <a:p>
            <a:pPr marL="176213" indent="-176213" algn="just"/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с задержкой психического развития, </a:t>
            </a:r>
          </a:p>
          <a:p>
            <a:pPr marL="176213" indent="-176213" algn="just"/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с расстройствами аутистического спектра, </a:t>
            </a:r>
          </a:p>
          <a:p>
            <a:pPr marL="176213" indent="-176213" algn="just"/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со сложными дефектами.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52400"/>
            <a:ext cx="9144000" cy="685800"/>
          </a:xfrm>
        </p:spPr>
        <p:txBody>
          <a:bodyPr/>
          <a:lstStyle/>
          <a:p>
            <a:pPr eaLnBrk="1" hangingPunct="1"/>
            <a:r>
              <a:rPr lang="ru-RU" sz="3600" b="1" dirty="0" smtClean="0">
                <a:solidFill>
                  <a:srgbClr val="C00000"/>
                </a:solidFill>
                <a:latin typeface="Arial Black" pitchFamily="34" charset="0"/>
                <a:cs typeface="Aharoni" pitchFamily="2" charset="-79"/>
              </a:rPr>
              <a:t>Варианты ФГОС для детей с ОВЗ</a:t>
            </a:r>
            <a:endParaRPr lang="ru-RU" sz="3600" dirty="0" smtClean="0">
              <a:solidFill>
                <a:srgbClr val="C00000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85813" y="1643063"/>
            <a:ext cx="1928812" cy="4786312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6572250" y="1643063"/>
            <a:ext cx="1928813" cy="4786312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643438" y="1643063"/>
            <a:ext cx="1928812" cy="4786312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2714625" y="1643063"/>
            <a:ext cx="1928813" cy="4786312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928688" y="2928938"/>
            <a:ext cx="1655762" cy="3348037"/>
          </a:xfrm>
          <a:prstGeom prst="rect">
            <a:avLst/>
          </a:prstGeom>
          <a:solidFill>
            <a:srgbClr val="00007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6718300" y="2936875"/>
            <a:ext cx="1655763" cy="3348038"/>
          </a:xfrm>
          <a:prstGeom prst="rect">
            <a:avLst/>
          </a:prstGeom>
          <a:solidFill>
            <a:srgbClr val="1486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400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4786313" y="2938463"/>
            <a:ext cx="1655762" cy="3348037"/>
          </a:xfrm>
          <a:prstGeom prst="rect">
            <a:avLst/>
          </a:prstGeom>
          <a:solidFill>
            <a:srgbClr val="1486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852738" y="2938463"/>
            <a:ext cx="1655762" cy="3348037"/>
          </a:xfrm>
          <a:prstGeom prst="rect">
            <a:avLst/>
          </a:prstGeom>
          <a:solidFill>
            <a:srgbClr val="00007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 dirty="0"/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flipV="1">
            <a:off x="928688" y="3286125"/>
            <a:ext cx="7429500" cy="2571750"/>
          </a:xfrm>
          <a:prstGeom prst="line">
            <a:avLst/>
          </a:prstGeom>
          <a:ln w="2222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1143000" y="3429000"/>
            <a:ext cx="785813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5000" b="1" dirty="0">
                <a:solidFill>
                  <a:schemeClr val="bg1"/>
                </a:solidFill>
                <a:latin typeface="+mn-lt"/>
                <a:cs typeface="Arial" charset="0"/>
              </a:rPr>
              <a:t>А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214688" y="3205163"/>
            <a:ext cx="785812" cy="1938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2000" b="1" dirty="0">
                <a:solidFill>
                  <a:schemeClr val="bg1"/>
                </a:solidFill>
                <a:latin typeface="+mn-lt"/>
                <a:cs typeface="Arial" charset="0"/>
              </a:rPr>
              <a:t>А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357813" y="2803525"/>
            <a:ext cx="857250" cy="1554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9500" b="1" dirty="0">
                <a:solidFill>
                  <a:schemeClr val="bg1"/>
                </a:solidFill>
                <a:latin typeface="+mn-lt"/>
                <a:cs typeface="Arial" charset="0"/>
              </a:rPr>
              <a:t>А</a:t>
            </a:r>
          </a:p>
        </p:txBody>
      </p:sp>
      <p:sp>
        <p:nvSpPr>
          <p:cNvPr id="13327" name="Прямоугольник 55"/>
          <p:cNvSpPr>
            <a:spLocks noChangeArrowheads="1"/>
          </p:cNvSpPr>
          <p:nvPr/>
        </p:nvSpPr>
        <p:spPr bwMode="auto">
          <a:xfrm>
            <a:off x="7659688" y="2811463"/>
            <a:ext cx="555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>
                <a:solidFill>
                  <a:schemeClr val="bg1"/>
                </a:solidFill>
                <a:cs typeface="Arial" charset="0"/>
              </a:rPr>
              <a:t>А</a:t>
            </a:r>
            <a:endParaRPr lang="ru-RU" sz="4000">
              <a:cs typeface="Arial" charset="0"/>
            </a:endParaRPr>
          </a:p>
        </p:txBody>
      </p:sp>
      <p:sp>
        <p:nvSpPr>
          <p:cNvPr id="13328" name="Прямоугольник 56"/>
          <p:cNvSpPr>
            <a:spLocks noChangeArrowheads="1"/>
          </p:cNvSpPr>
          <p:nvPr/>
        </p:nvSpPr>
        <p:spPr bwMode="auto">
          <a:xfrm>
            <a:off x="1968500" y="5661025"/>
            <a:ext cx="6477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4000" b="1">
                <a:solidFill>
                  <a:schemeClr val="bg1"/>
                </a:solidFill>
                <a:cs typeface="Arial" charset="0"/>
              </a:rPr>
              <a:t>Ж</a:t>
            </a:r>
            <a:endParaRPr lang="ru-RU" sz="4000">
              <a:cs typeface="Arial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858000" y="3643313"/>
            <a:ext cx="1714500" cy="2092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3000" b="1" dirty="0">
                <a:solidFill>
                  <a:schemeClr val="bg1"/>
                </a:solidFill>
                <a:latin typeface="+mn-lt"/>
                <a:cs typeface="Arial" charset="0"/>
              </a:rPr>
              <a:t>Ж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286125" y="4962525"/>
            <a:ext cx="1071563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9000" b="1" dirty="0">
                <a:solidFill>
                  <a:schemeClr val="bg1"/>
                </a:solidFill>
                <a:latin typeface="+mn-lt"/>
                <a:cs typeface="Arial" charset="0"/>
              </a:rPr>
              <a:t>Ж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143500" y="4429125"/>
            <a:ext cx="1143000" cy="163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0000" b="1" dirty="0">
                <a:solidFill>
                  <a:schemeClr val="bg1"/>
                </a:solidFill>
                <a:latin typeface="+mn-lt"/>
                <a:cs typeface="Arial" charset="0"/>
              </a:rPr>
              <a:t>Ж</a:t>
            </a:r>
          </a:p>
        </p:txBody>
      </p:sp>
      <p:sp>
        <p:nvSpPr>
          <p:cNvPr id="13332" name="TextBox 60"/>
          <p:cNvSpPr txBox="1">
            <a:spLocks noChangeArrowheads="1"/>
          </p:cNvSpPr>
          <p:nvPr/>
        </p:nvSpPr>
        <p:spPr bwMode="auto">
          <a:xfrm>
            <a:off x="457200" y="762000"/>
            <a:ext cx="8077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200" dirty="0">
                <a:solidFill>
                  <a:srgbClr val="000070"/>
                </a:solidFill>
                <a:latin typeface="Arial Black" pitchFamily="34" charset="0"/>
                <a:cs typeface="Arial" charset="0"/>
              </a:rPr>
              <a:t>А – академический компонент </a:t>
            </a:r>
          </a:p>
          <a:p>
            <a:pPr algn="ctr" eaLnBrk="1" hangingPunct="1"/>
            <a:r>
              <a:rPr lang="ru-RU" sz="2200" dirty="0">
                <a:solidFill>
                  <a:srgbClr val="000070"/>
                </a:solidFill>
                <a:latin typeface="Arial Black" pitchFamily="34" charset="0"/>
                <a:cs typeface="Arial" charset="0"/>
              </a:rPr>
              <a:t>Ж – жизненная компетентность</a:t>
            </a:r>
          </a:p>
        </p:txBody>
      </p:sp>
      <p:sp>
        <p:nvSpPr>
          <p:cNvPr id="13333" name="TextBox 61"/>
          <p:cNvSpPr txBox="1">
            <a:spLocks noChangeArrowheads="1"/>
          </p:cNvSpPr>
          <p:nvPr/>
        </p:nvSpPr>
        <p:spPr bwMode="auto">
          <a:xfrm>
            <a:off x="1428750" y="1428750"/>
            <a:ext cx="714375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0000">
                <a:latin typeface="Georgia" pitchFamily="18" charset="0"/>
                <a:cs typeface="Arial" charset="0"/>
              </a:rPr>
              <a:t>I</a:t>
            </a:r>
            <a:endParaRPr lang="ru-RU" sz="10000">
              <a:latin typeface="Georgia" pitchFamily="18" charset="0"/>
              <a:cs typeface="Arial" charset="0"/>
            </a:endParaRPr>
          </a:p>
        </p:txBody>
      </p:sp>
      <p:sp>
        <p:nvSpPr>
          <p:cNvPr id="13334" name="TextBox 62"/>
          <p:cNvSpPr txBox="1">
            <a:spLocks noChangeArrowheads="1"/>
          </p:cNvSpPr>
          <p:nvPr/>
        </p:nvSpPr>
        <p:spPr bwMode="auto">
          <a:xfrm>
            <a:off x="3071813" y="1439863"/>
            <a:ext cx="135731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0000">
                <a:latin typeface="Georgia" pitchFamily="18" charset="0"/>
                <a:cs typeface="Arial" charset="0"/>
              </a:rPr>
              <a:t>II</a:t>
            </a:r>
            <a:endParaRPr lang="ru-RU" sz="10000">
              <a:latin typeface="Georgia" pitchFamily="18" charset="0"/>
              <a:cs typeface="Arial" charset="0"/>
            </a:endParaRPr>
          </a:p>
        </p:txBody>
      </p:sp>
      <p:sp>
        <p:nvSpPr>
          <p:cNvPr id="13335" name="TextBox 63"/>
          <p:cNvSpPr txBox="1">
            <a:spLocks noChangeArrowheads="1"/>
          </p:cNvSpPr>
          <p:nvPr/>
        </p:nvSpPr>
        <p:spPr bwMode="auto">
          <a:xfrm>
            <a:off x="4643438" y="1428750"/>
            <a:ext cx="192881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0000">
                <a:latin typeface="Georgia" pitchFamily="18" charset="0"/>
                <a:cs typeface="Arial" charset="0"/>
              </a:rPr>
              <a:t>III</a:t>
            </a:r>
            <a:endParaRPr lang="ru-RU" sz="10000">
              <a:latin typeface="Georgia" pitchFamily="18" charset="0"/>
              <a:cs typeface="Arial" charset="0"/>
            </a:endParaRPr>
          </a:p>
        </p:txBody>
      </p:sp>
      <p:sp>
        <p:nvSpPr>
          <p:cNvPr id="13336" name="TextBox 64"/>
          <p:cNvSpPr txBox="1">
            <a:spLocks noChangeArrowheads="1"/>
          </p:cNvSpPr>
          <p:nvPr/>
        </p:nvSpPr>
        <p:spPr bwMode="auto">
          <a:xfrm>
            <a:off x="6572250" y="1428750"/>
            <a:ext cx="1928813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0000" dirty="0">
                <a:latin typeface="Georgia" pitchFamily="18" charset="0"/>
                <a:cs typeface="Arial" charset="0"/>
              </a:rPr>
              <a:t>IV</a:t>
            </a:r>
            <a:endParaRPr lang="ru-RU" sz="10000" dirty="0">
              <a:latin typeface="Georgia" pitchFamily="18" charset="0"/>
              <a:cs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Варианты ФГОС </a:t>
            </a:r>
            <a: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обучающихся </a:t>
            </a:r>
            <a: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  <a:t>с ограниченными возможностями здоровья</a:t>
            </a:r>
            <a:endParaRPr lang="en-US" altLang="ru-RU" sz="3200" dirty="0" smtClean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4339" name="AutoShape 3"/>
          <p:cNvSpPr>
            <a:spLocks noChangeArrowheads="1"/>
          </p:cNvSpPr>
          <p:nvPr/>
        </p:nvSpPr>
        <p:spPr bwMode="ltGray">
          <a:xfrm>
            <a:off x="152400" y="1676400"/>
            <a:ext cx="4648200" cy="4724400"/>
          </a:xfrm>
          <a:prstGeom prst="rightArrow">
            <a:avLst>
              <a:gd name="adj1" fmla="val 79306"/>
              <a:gd name="adj2" fmla="val 31282"/>
            </a:avLst>
          </a:prstGeom>
          <a:gradFill rotWithShape="1">
            <a:gsLst>
              <a:gs pos="0">
                <a:srgbClr val="3D8CA5"/>
              </a:gs>
              <a:gs pos="100000">
                <a:srgbClr val="87B3ED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blackWhite">
          <a:xfrm>
            <a:off x="381000" y="2438400"/>
            <a:ext cx="2514600" cy="533400"/>
          </a:xfrm>
          <a:prstGeom prst="roundRect">
            <a:avLst>
              <a:gd name="adj" fmla="val 25208"/>
            </a:avLst>
          </a:prstGeom>
          <a:solidFill>
            <a:srgbClr val="000070"/>
          </a:solidFill>
          <a:ln>
            <a:noFill/>
          </a:ln>
          <a:extLst/>
        </p:spPr>
        <p:txBody>
          <a:bodyPr wrap="none" anchor="ctr"/>
          <a:lstStyle/>
          <a:p>
            <a:pPr eaLnBrk="0" hangingPunct="0"/>
            <a:endParaRPr lang="ru-RU" altLang="ru-RU" sz="2400" b="1" dirty="0">
              <a:solidFill>
                <a:schemeClr val="bg1"/>
              </a:solidFill>
              <a:latin typeface="Arial Rounded MT Bold" pitchFamily="34" charset="0"/>
            </a:endParaRPr>
          </a:p>
          <a:p>
            <a:pPr eaLnBrk="0" hangingPunct="0"/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цензовый </a:t>
            </a:r>
          </a:p>
          <a:p>
            <a:pPr eaLnBrk="0" hangingPunct="0"/>
            <a:endParaRPr lang="en-US" altLang="ru-RU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8437" name="AutoShape 5"/>
          <p:cNvSpPr>
            <a:spLocks noChangeArrowheads="1"/>
          </p:cNvSpPr>
          <p:nvPr/>
        </p:nvSpPr>
        <p:spPr bwMode="blackWhite">
          <a:xfrm>
            <a:off x="381000" y="3124200"/>
            <a:ext cx="3124200" cy="787400"/>
          </a:xfrm>
          <a:prstGeom prst="roundRect">
            <a:avLst>
              <a:gd name="adj" fmla="val 17644"/>
            </a:avLst>
          </a:prstGeom>
          <a:solidFill>
            <a:srgbClr val="000070"/>
          </a:solidFill>
          <a:ln>
            <a:noFill/>
          </a:ln>
          <a:extLst/>
        </p:spPr>
        <p:txBody>
          <a:bodyPr wrap="none" anchor="ctr"/>
          <a:lstStyle/>
          <a:p>
            <a:pPr eaLnBrk="0" hangingPunct="0"/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цензовый </a:t>
            </a:r>
          </a:p>
          <a:p>
            <a:pPr eaLnBrk="0" hangingPunct="0"/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пролонгированный</a:t>
            </a:r>
            <a:endParaRPr lang="en-US" altLang="ru-RU" sz="2400" b="1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8438" name="AutoShape 6"/>
          <p:cNvSpPr>
            <a:spLocks noChangeArrowheads="1"/>
          </p:cNvSpPr>
          <p:nvPr/>
        </p:nvSpPr>
        <p:spPr bwMode="blackWhite">
          <a:xfrm>
            <a:off x="381000" y="4038600"/>
            <a:ext cx="2514600" cy="609600"/>
          </a:xfrm>
          <a:prstGeom prst="roundRect">
            <a:avLst>
              <a:gd name="adj" fmla="val 26366"/>
            </a:avLst>
          </a:prstGeom>
          <a:solidFill>
            <a:srgbClr val="148632"/>
          </a:solidFill>
          <a:ln>
            <a:noFill/>
          </a:ln>
          <a:extLst/>
        </p:spPr>
        <p:txBody>
          <a:bodyPr wrap="none" anchor="ctr"/>
          <a:lstStyle/>
          <a:p>
            <a:pPr eaLnBrk="0" hangingPunct="0"/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нецензовый</a:t>
            </a:r>
            <a:endParaRPr lang="en-US" altLang="ru-RU" sz="1600" b="1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8440" name="AutoShape 8"/>
          <p:cNvSpPr>
            <a:spLocks noChangeArrowheads="1"/>
          </p:cNvSpPr>
          <p:nvPr/>
        </p:nvSpPr>
        <p:spPr bwMode="blackWhite">
          <a:xfrm>
            <a:off x="381000" y="4800600"/>
            <a:ext cx="3124200" cy="838200"/>
          </a:xfrm>
          <a:prstGeom prst="roundRect">
            <a:avLst>
              <a:gd name="adj" fmla="val 21931"/>
            </a:avLst>
          </a:prstGeom>
          <a:solidFill>
            <a:srgbClr val="148632"/>
          </a:solidFill>
          <a:ln>
            <a:noFill/>
          </a:ln>
          <a:extLst/>
        </p:spPr>
        <p:txBody>
          <a:bodyPr wrap="none" anchor="ctr"/>
          <a:lstStyle/>
          <a:p>
            <a:pPr eaLnBrk="0" hangingPunct="0"/>
            <a:r>
              <a:rPr lang="ru-RU" altLang="ru-RU" sz="2400" b="1">
                <a:solidFill>
                  <a:schemeClr val="bg1"/>
                </a:solidFill>
                <a:latin typeface="Arial Rounded MT Bold" pitchFamily="34" charset="0"/>
              </a:rPr>
              <a:t>нецензовый </a:t>
            </a:r>
          </a:p>
          <a:p>
            <a:pPr eaLnBrk="0" hangingPunct="0"/>
            <a:r>
              <a:rPr lang="ru-RU" altLang="ru-RU" sz="2400" b="1">
                <a:solidFill>
                  <a:schemeClr val="bg1"/>
                </a:solidFill>
                <a:latin typeface="Arial Rounded MT Bold" pitchFamily="34" charset="0"/>
              </a:rPr>
              <a:t>индивидуальный</a:t>
            </a:r>
            <a:endParaRPr lang="en-US" altLang="ru-RU" sz="240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4344" name="AutoShape 3"/>
          <p:cNvSpPr>
            <a:spLocks noChangeArrowheads="1"/>
          </p:cNvSpPr>
          <p:nvPr/>
        </p:nvSpPr>
        <p:spPr bwMode="ltGray">
          <a:xfrm rot="10800000">
            <a:off x="4876800" y="2133600"/>
            <a:ext cx="4114800" cy="3810000"/>
          </a:xfrm>
          <a:prstGeom prst="rightArrow">
            <a:avLst>
              <a:gd name="adj1" fmla="val 79306"/>
              <a:gd name="adj2" fmla="val 31280"/>
            </a:avLst>
          </a:prstGeom>
          <a:gradFill rotWithShape="1">
            <a:gsLst>
              <a:gs pos="0">
                <a:srgbClr val="3D8CA5"/>
              </a:gs>
              <a:gs pos="100000">
                <a:srgbClr val="87B3ED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blackWhite">
          <a:xfrm>
            <a:off x="6400800" y="2743200"/>
            <a:ext cx="2286000" cy="533400"/>
          </a:xfrm>
          <a:prstGeom prst="roundRect">
            <a:avLst>
              <a:gd name="adj" fmla="val 25208"/>
            </a:avLst>
          </a:prstGeom>
          <a:solidFill>
            <a:srgbClr val="000070"/>
          </a:solidFill>
          <a:ln>
            <a:noFill/>
          </a:ln>
          <a:extLst/>
        </p:spPr>
        <p:txBody>
          <a:bodyPr wrap="none" anchor="ctr"/>
          <a:lstStyle/>
          <a:p>
            <a:pPr eaLnBrk="0" hangingPunct="0"/>
            <a:endParaRPr lang="ru-RU" altLang="ru-RU" sz="2400" b="1">
              <a:solidFill>
                <a:schemeClr val="bg1"/>
              </a:solidFill>
              <a:latin typeface="Arial Rounded MT Bold" pitchFamily="34" charset="0"/>
            </a:endParaRPr>
          </a:p>
          <a:p>
            <a:pPr eaLnBrk="0" hangingPunct="0"/>
            <a:r>
              <a:rPr lang="ru-RU" altLang="ru-RU" sz="2400" b="1">
                <a:solidFill>
                  <a:schemeClr val="bg1"/>
                </a:solidFill>
                <a:latin typeface="Arial Rounded MT Bold" pitchFamily="34" charset="0"/>
              </a:rPr>
              <a:t>глухие</a:t>
            </a:r>
          </a:p>
          <a:p>
            <a:pPr eaLnBrk="0" hangingPunct="0"/>
            <a:endParaRPr lang="en-US" altLang="ru-RU" sz="240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blackWhite">
          <a:xfrm>
            <a:off x="6400800" y="3429000"/>
            <a:ext cx="2362200" cy="533400"/>
          </a:xfrm>
          <a:prstGeom prst="roundRect">
            <a:avLst>
              <a:gd name="adj" fmla="val 25208"/>
            </a:avLst>
          </a:prstGeom>
          <a:solidFill>
            <a:srgbClr val="000070"/>
          </a:solidFill>
          <a:ln>
            <a:noFill/>
          </a:ln>
          <a:extLst/>
        </p:spPr>
        <p:txBody>
          <a:bodyPr wrap="none" anchor="ctr"/>
          <a:lstStyle/>
          <a:p>
            <a:pPr eaLnBrk="0" hangingPunct="0"/>
            <a:endParaRPr lang="ru-RU" altLang="ru-RU" sz="2400" b="1">
              <a:solidFill>
                <a:schemeClr val="bg1"/>
              </a:solidFill>
              <a:latin typeface="Arial Rounded MT Bold" pitchFamily="34" charset="0"/>
            </a:endParaRPr>
          </a:p>
          <a:p>
            <a:pPr eaLnBrk="0" hangingPunct="0"/>
            <a:r>
              <a:rPr lang="ru-RU" altLang="ru-RU" sz="2400" b="1">
                <a:solidFill>
                  <a:schemeClr val="bg1"/>
                </a:solidFill>
                <a:latin typeface="Arial Rounded MT Bold" pitchFamily="34" charset="0"/>
              </a:rPr>
              <a:t>слепые</a:t>
            </a:r>
          </a:p>
          <a:p>
            <a:pPr eaLnBrk="0" hangingPunct="0"/>
            <a:endParaRPr lang="en-US" altLang="ru-RU" sz="240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blackWhite">
          <a:xfrm>
            <a:off x="6400800" y="4114800"/>
            <a:ext cx="2362200" cy="533400"/>
          </a:xfrm>
          <a:prstGeom prst="roundRect">
            <a:avLst>
              <a:gd name="adj" fmla="val 25208"/>
            </a:avLst>
          </a:prstGeom>
          <a:solidFill>
            <a:srgbClr val="000070"/>
          </a:solidFill>
          <a:ln>
            <a:noFill/>
          </a:ln>
          <a:extLst/>
        </p:spPr>
        <p:txBody>
          <a:bodyPr wrap="none" anchor="ctr"/>
          <a:lstStyle/>
          <a:p>
            <a:pPr eaLnBrk="0" hangingPunct="0"/>
            <a:endParaRPr lang="ru-RU" altLang="ru-RU" sz="2400" b="1">
              <a:solidFill>
                <a:schemeClr val="bg1"/>
              </a:solidFill>
              <a:latin typeface="Arial Rounded MT Bold" pitchFamily="34" charset="0"/>
            </a:endParaRPr>
          </a:p>
          <a:p>
            <a:pPr eaLnBrk="0" hangingPunct="0"/>
            <a:r>
              <a:rPr lang="ru-RU" altLang="ru-RU" sz="2400" b="1">
                <a:solidFill>
                  <a:schemeClr val="bg1"/>
                </a:solidFill>
                <a:latin typeface="Arial Rounded MT Bold" pitchFamily="34" charset="0"/>
              </a:rPr>
              <a:t>НОДА</a:t>
            </a:r>
          </a:p>
          <a:p>
            <a:pPr eaLnBrk="0" hangingPunct="0"/>
            <a:endParaRPr lang="en-US" altLang="ru-RU" sz="240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5" name="AutoShape 4"/>
          <p:cNvSpPr>
            <a:spLocks noChangeArrowheads="1"/>
          </p:cNvSpPr>
          <p:nvPr/>
        </p:nvSpPr>
        <p:spPr bwMode="blackWhite">
          <a:xfrm>
            <a:off x="6400800" y="4800600"/>
            <a:ext cx="2362200" cy="533400"/>
          </a:xfrm>
          <a:prstGeom prst="roundRect">
            <a:avLst>
              <a:gd name="adj" fmla="val 25208"/>
            </a:avLst>
          </a:prstGeom>
          <a:solidFill>
            <a:srgbClr val="000070"/>
          </a:solidFill>
          <a:ln>
            <a:noFill/>
          </a:ln>
          <a:extLst/>
        </p:spPr>
        <p:txBody>
          <a:bodyPr wrap="none" anchor="ctr"/>
          <a:lstStyle/>
          <a:p>
            <a:pPr eaLnBrk="0" hangingPunct="0"/>
            <a:endParaRPr lang="ru-RU" altLang="ru-RU" sz="2400" b="1">
              <a:solidFill>
                <a:schemeClr val="bg1"/>
              </a:solidFill>
              <a:latin typeface="Arial Rounded MT Bold" pitchFamily="34" charset="0"/>
            </a:endParaRPr>
          </a:p>
          <a:p>
            <a:pPr eaLnBrk="0" hangingPunct="0"/>
            <a:r>
              <a:rPr lang="ru-RU" altLang="ru-RU" sz="2400" b="1">
                <a:solidFill>
                  <a:schemeClr val="bg1"/>
                </a:solidFill>
                <a:latin typeface="Arial Rounded MT Bold" pitchFamily="34" charset="0"/>
              </a:rPr>
              <a:t>РАС</a:t>
            </a:r>
          </a:p>
          <a:p>
            <a:pPr eaLnBrk="0" hangingPunct="0"/>
            <a:endParaRPr lang="en-US" altLang="ru-RU" sz="240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6" grpId="0" animBg="1"/>
      <p:bldP spid="18437" grpId="0" animBg="1"/>
      <p:bldP spid="18438" grpId="0" animBg="1"/>
      <p:bldP spid="18440" grpId="0" animBg="1"/>
      <p:bldP spid="10" grpId="0" animBg="1"/>
      <p:bldP spid="13" grpId="0" animBg="1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eaLnBrk="1" hangingPunct="1"/>
            <a: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Варианты ФГОС обучающихся </a:t>
            </a:r>
            <a:b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  <a:t>с ограниченными возможностями здоровья</a:t>
            </a:r>
            <a:endParaRPr lang="en-US" altLang="ru-RU" sz="3200" dirty="0" smtClean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5363" name="AutoShape 3"/>
          <p:cNvSpPr>
            <a:spLocks noChangeArrowheads="1"/>
          </p:cNvSpPr>
          <p:nvPr/>
        </p:nvSpPr>
        <p:spPr bwMode="ltGray">
          <a:xfrm>
            <a:off x="152400" y="1752600"/>
            <a:ext cx="4648200" cy="3962400"/>
          </a:xfrm>
          <a:prstGeom prst="rightArrow">
            <a:avLst>
              <a:gd name="adj1" fmla="val 79306"/>
              <a:gd name="adj2" fmla="val 31282"/>
            </a:avLst>
          </a:prstGeom>
          <a:gradFill rotWithShape="1">
            <a:gsLst>
              <a:gs pos="0">
                <a:srgbClr val="3D8CA5"/>
              </a:gs>
              <a:gs pos="100000">
                <a:srgbClr val="87B3ED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blackWhite">
          <a:xfrm>
            <a:off x="533400" y="2362200"/>
            <a:ext cx="2514600" cy="685800"/>
          </a:xfrm>
          <a:prstGeom prst="roundRect">
            <a:avLst>
              <a:gd name="adj" fmla="val 25210"/>
            </a:avLst>
          </a:prstGeom>
          <a:solidFill>
            <a:srgbClr val="000070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ru-RU" altLang="ru-RU" sz="2400" b="1" dirty="0">
              <a:solidFill>
                <a:schemeClr val="bg1"/>
              </a:solidFill>
              <a:latin typeface="Arial Rounded MT Bold" pitchFamily="34" charset="0"/>
            </a:endParaRPr>
          </a:p>
          <a:p>
            <a:pPr eaLnBrk="0" hangingPunct="0">
              <a:defRPr/>
            </a:pPr>
            <a:r>
              <a:rPr lang="ru-RU" altLang="ru-RU" sz="2800" b="1" dirty="0">
                <a:solidFill>
                  <a:schemeClr val="bg1"/>
                </a:solidFill>
                <a:latin typeface="Arial Rounded MT Bold" pitchFamily="34" charset="0"/>
              </a:rPr>
              <a:t>цензовый </a:t>
            </a:r>
          </a:p>
          <a:p>
            <a:pPr eaLnBrk="0" hangingPunct="0">
              <a:defRPr/>
            </a:pPr>
            <a:endParaRPr lang="en-US" altLang="ru-RU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8437" name="AutoShape 5"/>
          <p:cNvSpPr>
            <a:spLocks noChangeArrowheads="1"/>
          </p:cNvSpPr>
          <p:nvPr/>
        </p:nvSpPr>
        <p:spPr bwMode="blackWhite">
          <a:xfrm>
            <a:off x="533400" y="3276600"/>
            <a:ext cx="3733800" cy="914400"/>
          </a:xfrm>
          <a:prstGeom prst="roundRect">
            <a:avLst>
              <a:gd name="adj" fmla="val 17645"/>
            </a:avLst>
          </a:prstGeom>
          <a:solidFill>
            <a:srgbClr val="000070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algn="just" eaLnBrk="0" hangingPunct="0">
              <a:defRPr/>
            </a:pPr>
            <a:r>
              <a:rPr lang="ru-RU" altLang="ru-RU" sz="2800" b="1" dirty="0">
                <a:solidFill>
                  <a:schemeClr val="bg1"/>
                </a:solidFill>
                <a:latin typeface="Arial Rounded MT Bold" pitchFamily="34" charset="0"/>
              </a:rPr>
              <a:t>цензовый </a:t>
            </a:r>
          </a:p>
          <a:p>
            <a:pPr algn="ctr" eaLnBrk="0" hangingPunct="0">
              <a:defRPr/>
            </a:pPr>
            <a:r>
              <a:rPr lang="ru-RU" altLang="ru-RU" sz="2800" b="1" dirty="0">
                <a:solidFill>
                  <a:schemeClr val="bg1"/>
                </a:solidFill>
                <a:latin typeface="Arial Rounded MT Bold" pitchFamily="34" charset="0"/>
              </a:rPr>
              <a:t>пролонгированный</a:t>
            </a:r>
            <a:endParaRPr lang="en-US" altLang="ru-RU" sz="2800" b="1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8438" name="AutoShape 6"/>
          <p:cNvSpPr>
            <a:spLocks noChangeArrowheads="1"/>
          </p:cNvSpPr>
          <p:nvPr/>
        </p:nvSpPr>
        <p:spPr bwMode="blackWhite">
          <a:xfrm>
            <a:off x="533400" y="4419600"/>
            <a:ext cx="2514600" cy="685800"/>
          </a:xfrm>
          <a:prstGeom prst="roundRect">
            <a:avLst>
              <a:gd name="adj" fmla="val 26366"/>
            </a:avLst>
          </a:prstGeom>
          <a:solidFill>
            <a:srgbClr val="148632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r>
              <a:rPr lang="ru-RU" altLang="ru-RU" sz="2800" b="1" dirty="0">
                <a:solidFill>
                  <a:schemeClr val="bg1"/>
                </a:solidFill>
                <a:latin typeface="Arial Rounded MT Bold" pitchFamily="34" charset="0"/>
              </a:rPr>
              <a:t>нецензовый</a:t>
            </a:r>
            <a:endParaRPr lang="en-US" altLang="ru-RU" sz="2800" b="1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5367" name="AutoShape 3"/>
          <p:cNvSpPr>
            <a:spLocks noChangeArrowheads="1"/>
          </p:cNvSpPr>
          <p:nvPr/>
        </p:nvSpPr>
        <p:spPr bwMode="ltGray">
          <a:xfrm rot="10800000">
            <a:off x="4876800" y="2133600"/>
            <a:ext cx="4114800" cy="3200400"/>
          </a:xfrm>
          <a:prstGeom prst="rightArrow">
            <a:avLst>
              <a:gd name="adj1" fmla="val 79306"/>
              <a:gd name="adj2" fmla="val 31280"/>
            </a:avLst>
          </a:prstGeom>
          <a:gradFill rotWithShape="1">
            <a:gsLst>
              <a:gs pos="0">
                <a:srgbClr val="3D8CA5"/>
              </a:gs>
              <a:gs pos="100000">
                <a:srgbClr val="87B3ED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blackWhite">
          <a:xfrm>
            <a:off x="5638800" y="2743200"/>
            <a:ext cx="3200400" cy="838200"/>
          </a:xfrm>
          <a:prstGeom prst="roundRect">
            <a:avLst>
              <a:gd name="adj" fmla="val 25210"/>
            </a:avLst>
          </a:prstGeom>
          <a:solidFill>
            <a:srgbClr val="000070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ru-RU" altLang="ru-RU" sz="2400" b="1" dirty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 eaLnBrk="0" hangingPunct="0">
              <a:defRPr/>
            </a:pPr>
            <a:r>
              <a:rPr lang="ru-RU" altLang="ru-RU" sz="2800" b="1" dirty="0">
                <a:solidFill>
                  <a:schemeClr val="bg1"/>
                </a:solidFill>
                <a:latin typeface="Arial Rounded MT Bold" pitchFamily="34" charset="0"/>
              </a:rPr>
              <a:t>слабослышащие</a:t>
            </a:r>
          </a:p>
          <a:p>
            <a:pPr eaLnBrk="0" hangingPunct="0">
              <a:defRPr/>
            </a:pPr>
            <a:endParaRPr lang="en-US" altLang="ru-RU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blackWhite">
          <a:xfrm>
            <a:off x="5638800" y="3886200"/>
            <a:ext cx="3200400" cy="762000"/>
          </a:xfrm>
          <a:prstGeom prst="roundRect">
            <a:avLst>
              <a:gd name="adj" fmla="val 25210"/>
            </a:avLst>
          </a:prstGeom>
          <a:solidFill>
            <a:srgbClr val="000070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ru-RU" altLang="ru-RU" sz="2800" b="1" dirty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 eaLnBrk="0" hangingPunct="0">
              <a:defRPr/>
            </a:pPr>
            <a:r>
              <a:rPr lang="ru-RU" altLang="ru-RU" sz="2800" b="1" dirty="0">
                <a:solidFill>
                  <a:schemeClr val="bg1"/>
                </a:solidFill>
                <a:latin typeface="Arial Rounded MT Bold" pitchFamily="34" charset="0"/>
              </a:rPr>
              <a:t>слабовидящие</a:t>
            </a:r>
          </a:p>
          <a:p>
            <a:pPr eaLnBrk="0" hangingPunct="0">
              <a:defRPr/>
            </a:pPr>
            <a:endParaRPr lang="en-US" altLang="ru-RU" sz="28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6" grpId="0" animBg="1"/>
      <p:bldP spid="18437" grpId="0" animBg="1"/>
      <p:bldP spid="18438" grpId="0" animBg="1"/>
      <p:bldP spid="10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eaLnBrk="1" hangingPunct="1"/>
            <a: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Варианты ФГОС обучающихся </a:t>
            </a:r>
            <a:b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  <a:t>с ограниченными возможностями здоровья</a:t>
            </a:r>
            <a:endParaRPr lang="en-US" altLang="ru-RU" sz="3200" dirty="0" smtClean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6387" name="AutoShape 3"/>
          <p:cNvSpPr>
            <a:spLocks noChangeArrowheads="1"/>
          </p:cNvSpPr>
          <p:nvPr/>
        </p:nvSpPr>
        <p:spPr bwMode="ltGray">
          <a:xfrm>
            <a:off x="152400" y="1752600"/>
            <a:ext cx="4648200" cy="3657600"/>
          </a:xfrm>
          <a:prstGeom prst="rightArrow">
            <a:avLst>
              <a:gd name="adj1" fmla="val 79306"/>
              <a:gd name="adj2" fmla="val 31283"/>
            </a:avLst>
          </a:prstGeom>
          <a:gradFill rotWithShape="1">
            <a:gsLst>
              <a:gs pos="0">
                <a:srgbClr val="3D8CA5"/>
              </a:gs>
              <a:gs pos="100000">
                <a:srgbClr val="87B3ED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blackWhite">
          <a:xfrm>
            <a:off x="381000" y="2438400"/>
            <a:ext cx="2743200" cy="685800"/>
          </a:xfrm>
          <a:prstGeom prst="roundRect">
            <a:avLst>
              <a:gd name="adj" fmla="val 25210"/>
            </a:avLst>
          </a:prstGeom>
          <a:solidFill>
            <a:srgbClr val="000070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ru-RU" altLang="ru-RU" sz="2400" b="1" dirty="0">
              <a:solidFill>
                <a:schemeClr val="bg1"/>
              </a:solidFill>
              <a:latin typeface="Arial Rounded MT Bold" pitchFamily="34" charset="0"/>
            </a:endParaRPr>
          </a:p>
          <a:p>
            <a:pPr eaLnBrk="0" hangingPunct="0">
              <a:defRPr/>
            </a:pPr>
            <a:r>
              <a:rPr lang="ru-RU" altLang="ru-RU" sz="2800" b="1" dirty="0">
                <a:solidFill>
                  <a:schemeClr val="bg1"/>
                </a:solidFill>
                <a:latin typeface="Arial Rounded MT Bold" pitchFamily="34" charset="0"/>
              </a:rPr>
              <a:t>цензовый </a:t>
            </a:r>
          </a:p>
          <a:p>
            <a:pPr eaLnBrk="0" hangingPunct="0">
              <a:defRPr/>
            </a:pPr>
            <a:endParaRPr lang="en-US" altLang="ru-RU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8437" name="AutoShape 5"/>
          <p:cNvSpPr>
            <a:spLocks noChangeArrowheads="1"/>
          </p:cNvSpPr>
          <p:nvPr/>
        </p:nvSpPr>
        <p:spPr bwMode="blackWhite">
          <a:xfrm>
            <a:off x="381000" y="3352800"/>
            <a:ext cx="3657600" cy="1295400"/>
          </a:xfrm>
          <a:prstGeom prst="roundRect">
            <a:avLst>
              <a:gd name="adj" fmla="val 17645"/>
            </a:avLst>
          </a:prstGeom>
          <a:solidFill>
            <a:srgbClr val="000070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r>
              <a:rPr lang="ru-RU" altLang="ru-RU" sz="2800" b="1" dirty="0">
                <a:solidFill>
                  <a:schemeClr val="bg1"/>
                </a:solidFill>
                <a:latin typeface="Arial Rounded MT Bold" pitchFamily="34" charset="0"/>
              </a:rPr>
              <a:t>цензовый </a:t>
            </a:r>
            <a:endParaRPr lang="ru-RU" altLang="ru-RU" sz="2800" b="1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eaLnBrk="0" hangingPunct="0">
              <a:defRPr/>
            </a:pPr>
            <a:r>
              <a:rPr lang="ru-RU" altLang="ru-RU" sz="2800" b="1" dirty="0" smtClean="0">
                <a:solidFill>
                  <a:schemeClr val="bg1"/>
                </a:solidFill>
                <a:latin typeface="Arial Rounded MT Bold" pitchFamily="34" charset="0"/>
              </a:rPr>
              <a:t>пролонгированный</a:t>
            </a:r>
            <a:endParaRPr lang="en-US" altLang="ru-RU" sz="2800" b="1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6390" name="AutoShape 3"/>
          <p:cNvSpPr>
            <a:spLocks noChangeArrowheads="1"/>
          </p:cNvSpPr>
          <p:nvPr/>
        </p:nvSpPr>
        <p:spPr bwMode="ltGray">
          <a:xfrm rot="10800000">
            <a:off x="4876800" y="1676400"/>
            <a:ext cx="4114800" cy="3810000"/>
          </a:xfrm>
          <a:prstGeom prst="rightArrow">
            <a:avLst>
              <a:gd name="adj1" fmla="val 79306"/>
              <a:gd name="adj2" fmla="val 31280"/>
            </a:avLst>
          </a:prstGeom>
          <a:gradFill rotWithShape="1">
            <a:gsLst>
              <a:gs pos="0">
                <a:srgbClr val="3D8CA5"/>
              </a:gs>
              <a:gs pos="100000">
                <a:srgbClr val="87B3ED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blackWhite">
          <a:xfrm>
            <a:off x="5867400" y="2286000"/>
            <a:ext cx="2971800" cy="1295400"/>
          </a:xfrm>
          <a:prstGeom prst="roundRect">
            <a:avLst>
              <a:gd name="adj" fmla="val 25210"/>
            </a:avLst>
          </a:prstGeom>
          <a:solidFill>
            <a:srgbClr val="000070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с задержкой </a:t>
            </a:r>
          </a:p>
          <a:p>
            <a:pPr algn="ctr" eaLnBrk="0" hangingPunct="0">
              <a:defRPr/>
            </a:pPr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психического </a:t>
            </a:r>
          </a:p>
          <a:p>
            <a:pPr algn="ctr" eaLnBrk="0" hangingPunct="0">
              <a:defRPr/>
            </a:pPr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развития</a:t>
            </a:r>
            <a:endParaRPr lang="en-US" altLang="ru-RU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blackWhite">
          <a:xfrm>
            <a:off x="5867400" y="3733800"/>
            <a:ext cx="2895600" cy="990600"/>
          </a:xfrm>
          <a:prstGeom prst="roundRect">
            <a:avLst>
              <a:gd name="adj" fmla="val 25210"/>
            </a:avLst>
          </a:prstGeom>
          <a:solidFill>
            <a:srgbClr val="000070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 с нарушениями </a:t>
            </a:r>
          </a:p>
          <a:p>
            <a:pPr algn="ctr" eaLnBrk="0" hangingPunct="0">
              <a:defRPr/>
            </a:pPr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речи</a:t>
            </a:r>
            <a:endParaRPr lang="en-US" altLang="ru-RU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6" grpId="0" animBg="1"/>
      <p:bldP spid="18437" grpId="0" animBg="1"/>
      <p:bldP spid="10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81000"/>
            <a:ext cx="9144000" cy="1828800"/>
          </a:xfrm>
        </p:spPr>
        <p:txBody>
          <a:bodyPr/>
          <a:lstStyle/>
          <a:p>
            <a:pPr algn="ctr">
              <a:buFontTx/>
              <a:buNone/>
              <a:defRPr/>
            </a:pPr>
            <a:r>
              <a:rPr lang="ru-RU" sz="2000" b="1" dirty="0" smtClean="0"/>
              <a:t> </a:t>
            </a:r>
            <a:endParaRPr lang="ru-RU" sz="2000" b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>
              <a:buFontTx/>
              <a:buNone/>
              <a:defRPr/>
            </a:pP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МИНИСТЕРСТВО </a:t>
            </a: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ОБРАЗОВАНИЯ</a:t>
            </a:r>
            <a:b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И </a:t>
            </a: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НАУКИ РОССИЙСКОЙ ФЕДЕРАЦИИ</a:t>
            </a:r>
            <a:r>
              <a:rPr lang="ru-RU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ПРИКАЗ </a:t>
            </a:r>
            <a:endParaRPr lang="ru-RU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ctr">
              <a:buFontTx/>
              <a:buNone/>
              <a:defRPr/>
            </a:pPr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от 19 декабря 2014 г. N 1599</a:t>
            </a:r>
          </a:p>
          <a:p>
            <a:pPr algn="ctr">
              <a:buFontTx/>
              <a:buNone/>
              <a:defRPr/>
            </a:pPr>
            <a:endParaRPr lang="ru-RU" sz="2800" b="1" dirty="0" smtClean="0"/>
          </a:p>
          <a:p>
            <a:pPr algn="ctr">
              <a:buFontTx/>
              <a:buNone/>
              <a:defRPr/>
            </a:pPr>
            <a:r>
              <a:rPr lang="ru-RU" sz="2800" b="1" dirty="0" smtClean="0"/>
              <a:t>ОБ УТВЕРЖДЕНИИ</a:t>
            </a:r>
          </a:p>
          <a:p>
            <a:pPr algn="ctr">
              <a:buFontTx/>
              <a:buNone/>
              <a:defRPr/>
            </a:pPr>
            <a:r>
              <a:rPr lang="ru-RU" sz="2800" b="1" dirty="0" smtClean="0"/>
              <a:t>ФЕДЕРАЛЬНОГО ГОСУДАРСТВЕННОГО ОБРАЗОВАТЕЛЬНОГО СТАНДАРТА ОБРАЗОВАНИЯ ОБУЧАЮЩИХСЯ С УМСТВЕННОЙ ОТСТАЛОСТЬЮ (ИНТЕЛЛЕКТУАЛЬНЫМИ </a:t>
            </a:r>
            <a:r>
              <a:rPr lang="ru-RU" sz="2800" b="1" dirty="0" smtClean="0"/>
              <a:t>НАРУШЕНИЯМИ</a:t>
            </a:r>
            <a:r>
              <a:rPr lang="ru-RU" sz="2800" b="1" dirty="0"/>
              <a:t>)</a:t>
            </a:r>
            <a:endParaRPr lang="ru-RU" sz="2800" b="1" dirty="0" smtClean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458200" cy="1143000"/>
          </a:xfrm>
        </p:spPr>
        <p:txBody>
          <a:bodyPr/>
          <a:lstStyle/>
          <a:p>
            <a:pPr eaLnBrk="1" hangingPunct="1"/>
            <a: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Варианты ФГОС </a:t>
            </a:r>
            <a: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обучающихся </a:t>
            </a:r>
            <a: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altLang="ru-RU" sz="3200" b="1" dirty="0" smtClean="0">
                <a:solidFill>
                  <a:srgbClr val="C00000"/>
                </a:solidFill>
                <a:latin typeface="Arial Black" pitchFamily="34" charset="0"/>
              </a:rPr>
              <a:t>с ограниченными возможностями здоровья</a:t>
            </a:r>
            <a:endParaRPr lang="en-US" altLang="ru-RU" sz="3200" dirty="0" smtClean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8435" name="AutoShape 3"/>
          <p:cNvSpPr>
            <a:spLocks noChangeArrowheads="1"/>
          </p:cNvSpPr>
          <p:nvPr/>
        </p:nvSpPr>
        <p:spPr bwMode="ltGray">
          <a:xfrm>
            <a:off x="152400" y="1752600"/>
            <a:ext cx="3733800" cy="1371600"/>
          </a:xfrm>
          <a:prstGeom prst="rightArrow">
            <a:avLst>
              <a:gd name="adj1" fmla="val 79306"/>
              <a:gd name="adj2" fmla="val 31284"/>
            </a:avLst>
          </a:prstGeom>
          <a:gradFill rotWithShape="1">
            <a:gsLst>
              <a:gs pos="0">
                <a:srgbClr val="3D8CA5"/>
              </a:gs>
              <a:gs pos="100000">
                <a:srgbClr val="87B3ED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blackWhite">
          <a:xfrm>
            <a:off x="304800" y="2057400"/>
            <a:ext cx="2743200" cy="685800"/>
          </a:xfrm>
          <a:prstGeom prst="roundRect">
            <a:avLst>
              <a:gd name="adj" fmla="val 25208"/>
            </a:avLst>
          </a:prstGeom>
          <a:solidFill>
            <a:srgbClr val="148632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ru-RU" altLang="ru-RU" sz="2400" b="1" dirty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 eaLnBrk="0" hangingPunct="0"/>
            <a:r>
              <a:rPr lang="ru-RU" altLang="ru-RU" sz="2800" b="1" dirty="0">
                <a:solidFill>
                  <a:schemeClr val="bg1"/>
                </a:solidFill>
                <a:latin typeface="Arial Rounded MT Bold" pitchFamily="34" charset="0"/>
              </a:rPr>
              <a:t>нецензовый </a:t>
            </a:r>
          </a:p>
          <a:p>
            <a:pPr algn="ctr" eaLnBrk="0" hangingPunct="0"/>
            <a:endParaRPr lang="en-US" altLang="ru-RU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8437" name="AutoShape 3"/>
          <p:cNvSpPr>
            <a:spLocks noChangeArrowheads="1"/>
          </p:cNvSpPr>
          <p:nvPr/>
        </p:nvSpPr>
        <p:spPr bwMode="ltGray">
          <a:xfrm rot="10800000">
            <a:off x="4114800" y="1524000"/>
            <a:ext cx="4800600" cy="1828800"/>
          </a:xfrm>
          <a:prstGeom prst="rightArrow">
            <a:avLst>
              <a:gd name="adj1" fmla="val 79306"/>
              <a:gd name="adj2" fmla="val 31281"/>
            </a:avLst>
          </a:prstGeom>
          <a:gradFill rotWithShape="1">
            <a:gsLst>
              <a:gs pos="0">
                <a:srgbClr val="3D8CA5"/>
              </a:gs>
              <a:gs pos="100000">
                <a:srgbClr val="87B3ED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blackWhite">
          <a:xfrm>
            <a:off x="5181600" y="1905000"/>
            <a:ext cx="3429000" cy="1066800"/>
          </a:xfrm>
          <a:prstGeom prst="roundRect">
            <a:avLst>
              <a:gd name="adj" fmla="val 25210"/>
            </a:avLst>
          </a:prstGeom>
          <a:solidFill>
            <a:srgbClr val="000070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ru-RU" altLang="ru-RU" sz="2400" b="1" dirty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 eaLnBrk="0" hangingPunct="0">
              <a:defRPr/>
            </a:pPr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с легкой умственной</a:t>
            </a:r>
          </a:p>
          <a:p>
            <a:pPr algn="ctr" eaLnBrk="0" hangingPunct="0">
              <a:defRPr/>
            </a:pPr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 отсталостью</a:t>
            </a:r>
          </a:p>
          <a:p>
            <a:pPr algn="ctr" eaLnBrk="0" hangingPunct="0">
              <a:defRPr/>
            </a:pPr>
            <a:endParaRPr lang="en-US" altLang="ru-RU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8439" name="AutoShape 3"/>
          <p:cNvSpPr>
            <a:spLocks noChangeArrowheads="1"/>
          </p:cNvSpPr>
          <p:nvPr/>
        </p:nvSpPr>
        <p:spPr bwMode="ltGray">
          <a:xfrm>
            <a:off x="152400" y="4038600"/>
            <a:ext cx="3657600" cy="2133600"/>
          </a:xfrm>
          <a:prstGeom prst="rightArrow">
            <a:avLst>
              <a:gd name="adj1" fmla="val 79306"/>
              <a:gd name="adj2" fmla="val 31278"/>
            </a:avLst>
          </a:prstGeom>
          <a:gradFill rotWithShape="1">
            <a:gsLst>
              <a:gs pos="0">
                <a:srgbClr val="3D8CA5"/>
              </a:gs>
              <a:gs pos="100000">
                <a:srgbClr val="87B3ED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" name="AutoShape 5"/>
          <p:cNvSpPr>
            <a:spLocks noChangeArrowheads="1"/>
          </p:cNvSpPr>
          <p:nvPr/>
        </p:nvSpPr>
        <p:spPr bwMode="blackWhite">
          <a:xfrm>
            <a:off x="304800" y="4419600"/>
            <a:ext cx="2971800" cy="1295400"/>
          </a:xfrm>
          <a:prstGeom prst="roundRect">
            <a:avLst>
              <a:gd name="adj" fmla="val 17644"/>
            </a:avLst>
          </a:prstGeom>
          <a:solidFill>
            <a:srgbClr val="148632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r>
              <a:rPr lang="ru-RU" altLang="ru-RU" sz="2400" b="1">
                <a:solidFill>
                  <a:schemeClr val="bg1"/>
                </a:solidFill>
                <a:latin typeface="Arial Rounded MT Bold" pitchFamily="34" charset="0"/>
              </a:rPr>
              <a:t>нецензовый </a:t>
            </a:r>
          </a:p>
          <a:p>
            <a:pPr eaLnBrk="0" hangingPunct="0"/>
            <a:r>
              <a:rPr lang="ru-RU" altLang="ru-RU" sz="2400" b="1">
                <a:solidFill>
                  <a:schemeClr val="bg1"/>
                </a:solidFill>
                <a:latin typeface="Arial Rounded MT Bold" pitchFamily="34" charset="0"/>
              </a:rPr>
              <a:t>индивидуальный</a:t>
            </a:r>
            <a:endParaRPr lang="en-US" altLang="ru-RU" sz="2400" b="1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18441" name="AutoShape 3"/>
          <p:cNvSpPr>
            <a:spLocks noChangeArrowheads="1"/>
          </p:cNvSpPr>
          <p:nvPr/>
        </p:nvSpPr>
        <p:spPr bwMode="ltGray">
          <a:xfrm rot="10800000">
            <a:off x="3810000" y="3352800"/>
            <a:ext cx="5181600" cy="3505200"/>
          </a:xfrm>
          <a:prstGeom prst="rightArrow">
            <a:avLst>
              <a:gd name="adj1" fmla="val 79306"/>
              <a:gd name="adj2" fmla="val 31283"/>
            </a:avLst>
          </a:prstGeom>
          <a:gradFill rotWithShape="1">
            <a:gsLst>
              <a:gs pos="0">
                <a:srgbClr val="3D8CA5"/>
              </a:gs>
              <a:gs pos="100000">
                <a:srgbClr val="87B3ED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" name="AutoShape 4"/>
          <p:cNvSpPr>
            <a:spLocks noChangeArrowheads="1"/>
          </p:cNvSpPr>
          <p:nvPr/>
        </p:nvSpPr>
        <p:spPr bwMode="blackWhite">
          <a:xfrm>
            <a:off x="4800600" y="3886200"/>
            <a:ext cx="4038600" cy="2438400"/>
          </a:xfrm>
          <a:prstGeom prst="roundRect">
            <a:avLst>
              <a:gd name="adj" fmla="val 25210"/>
            </a:avLst>
          </a:prstGeom>
          <a:solidFill>
            <a:srgbClr val="000070"/>
          </a:solidFill>
          <a:ln w="25400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 с умеренной, </a:t>
            </a:r>
          </a:p>
          <a:p>
            <a:pPr algn="ctr" eaLnBrk="0" hangingPunct="0">
              <a:defRPr/>
            </a:pPr>
            <a:r>
              <a:rPr lang="ru-RU" sz="2400" b="1" dirty="0">
                <a:solidFill>
                  <a:schemeClr val="bg1"/>
                </a:solidFill>
              </a:rPr>
              <a:t>тяжелой, глубокой,</a:t>
            </a:r>
            <a:endParaRPr lang="ru-RU" altLang="ru-RU" sz="2400" b="1" dirty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 eaLnBrk="0" hangingPunct="0">
              <a:defRPr/>
            </a:pPr>
            <a:r>
              <a:rPr lang="ru-RU" altLang="ru-RU" sz="2400" b="1" dirty="0">
                <a:solidFill>
                  <a:schemeClr val="bg1"/>
                </a:solidFill>
                <a:latin typeface="Arial Rounded MT Bold" pitchFamily="34" charset="0"/>
              </a:rPr>
              <a:t>умственной отсталостью;</a:t>
            </a:r>
          </a:p>
          <a:p>
            <a:pPr algn="ctr" eaLnBrk="0" hangingPunct="0">
              <a:defRPr/>
            </a:pPr>
            <a:r>
              <a:rPr lang="ru-RU" sz="2400" b="1" dirty="0">
                <a:solidFill>
                  <a:schemeClr val="bg1"/>
                </a:solidFill>
              </a:rPr>
              <a:t>с тяжелыми</a:t>
            </a:r>
          </a:p>
          <a:p>
            <a:pPr algn="ctr" eaLnBrk="0" hangingPunct="0">
              <a:defRPr/>
            </a:pPr>
            <a:r>
              <a:rPr lang="ru-RU" sz="2400" b="1" dirty="0">
                <a:solidFill>
                  <a:schemeClr val="bg1"/>
                </a:solidFill>
              </a:rPr>
              <a:t>множественными</a:t>
            </a:r>
          </a:p>
          <a:p>
            <a:pPr algn="ctr" eaLnBrk="0" hangingPunct="0">
              <a:defRPr/>
            </a:pPr>
            <a:r>
              <a:rPr lang="ru-RU" sz="2400" b="1" dirty="0">
                <a:solidFill>
                  <a:schemeClr val="bg1"/>
                </a:solidFill>
              </a:rPr>
              <a:t> нарушениями развития</a:t>
            </a:r>
            <a:endParaRPr lang="ru-RU" altLang="ru-RU" sz="2400" b="1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6" grpId="0" animBg="1"/>
      <p:bldP spid="10" grpId="0" animBg="1"/>
      <p:bldP spid="12" grpId="0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ФЗ </a:t>
            </a: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«ОБ </a:t>
            </a: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ОБРАЗОВАНИИ </a:t>
            </a:r>
            <a:b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В РОССИЙСКОЙ </a:t>
            </a: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ФЕДЕРАЦИИ»</a:t>
            </a:r>
            <a:r>
              <a:rPr lang="ru-RU" sz="3600" b="1" dirty="0" smtClean="0">
                <a:solidFill>
                  <a:srgbClr val="C00000"/>
                </a:solidFill>
                <a:latin typeface="Century Gothic" pitchFamily="34" charset="0"/>
                <a:cs typeface="Aharoni" pitchFamily="2" charset="-79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Century Gothic" pitchFamily="34" charset="0"/>
                <a:cs typeface="Aharoni" pitchFamily="2" charset="-79"/>
              </a:rPr>
            </a:b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от 29 декабря 2012 года N 273-ФЗ</a:t>
            </a:r>
            <a:b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endParaRPr lang="ru-RU" sz="1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4830763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FontTx/>
              <a:buNone/>
              <a:defRPr/>
            </a:pPr>
            <a:r>
              <a:rPr lang="ru-RU" sz="1800" b="1" u="sng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Статья 5. </a:t>
            </a: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ru-RU" sz="1800" b="1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Право на образование. Государственные гарантии реализации права на образование в Российской Федерации</a:t>
            </a:r>
            <a:endParaRPr lang="ru-RU" sz="1800" dirty="0" smtClean="0">
              <a:solidFill>
                <a:srgbClr val="00007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FontTx/>
              <a:buNone/>
              <a:defRPr/>
            </a:pPr>
            <a:endParaRPr lang="ru-RU" sz="700" dirty="0" smtClean="0">
              <a:solidFill>
                <a:srgbClr val="00007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FontTx/>
              <a:buNone/>
              <a:defRPr/>
            </a:pPr>
            <a:r>
              <a:rPr lang="ru-RU" sz="1800" b="1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ru-RU" sz="1800" b="1" i="1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В целях реализации права каждого человека на образование федеральными государственными органами</a:t>
            </a:r>
            <a:r>
              <a:rPr lang="ru-RU" sz="1800" b="1" u="sng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, органами государственной власти субъектов Российской Федерации и органами местного самоуправления:</a:t>
            </a:r>
          </a:p>
          <a:p>
            <a:pPr marL="0" indent="0" algn="just">
              <a:spcBef>
                <a:spcPts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1) создаются необходимые </a:t>
            </a:r>
            <a:r>
              <a:rPr lang="ru-RU" sz="1800" b="1" u="sng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условия для получения </a:t>
            </a:r>
            <a:r>
              <a:rPr lang="ru-RU" sz="1800" b="1" i="1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без дискриминации качественного образования </a:t>
            </a:r>
            <a:r>
              <a:rPr lang="ru-RU" sz="1800" b="1" i="1" u="sng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лицами с ограниченными возможностями здоровья</a:t>
            </a:r>
            <a:r>
              <a:rPr lang="ru-RU" sz="1800" b="1" i="1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, для коррекции нарушений развития и социальной адаптации, оказания ранней коррекционной помощи на основе специальных педагогических подходов и наиболее подходящих для этих лиц языков, методов и способов общения и условия, в максимальной степени способствующие получению образования определенного уровня и определенной направленности, а также социальному развитию этих лиц, в том числе посредством организации </a:t>
            </a:r>
            <a:r>
              <a:rPr lang="ru-RU" sz="1800" b="1" u="sng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инклюзивного образования лиц с ограниченными возможностями здоровья;</a:t>
            </a:r>
          </a:p>
          <a:p>
            <a:pPr>
              <a:defRPr/>
            </a:pPr>
            <a:endParaRPr lang="ru-RU" sz="1800" dirty="0">
              <a:solidFill>
                <a:srgbClr val="00007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153400" cy="609600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ФЗ </a:t>
            </a: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«ОБ </a:t>
            </a: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ОБРАЗОВАНИИ </a:t>
            </a: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В </a:t>
            </a: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РОССИЙСКОЙ </a:t>
            </a: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ФЕДЕРАЦИИ»</a:t>
            </a: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 29 декабря 2012 года N 273-ФЗ</a:t>
            </a:r>
            <a:b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chemeClr val="tx1"/>
                </a:solidFill>
              </a:rPr>
              <a:t/>
            </a:r>
            <a:br>
              <a:rPr lang="ru-RU" sz="1200" b="1" dirty="0" smtClean="0">
                <a:solidFill>
                  <a:schemeClr val="tx1"/>
                </a:solidFill>
              </a:rPr>
            </a:br>
            <a:endParaRPr lang="ru-RU" sz="1200" dirty="0" smtClean="0"/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5229225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FontTx/>
              <a:buNone/>
            </a:pPr>
            <a:r>
              <a:rPr lang="ru-RU" altLang="ru-RU" sz="2200" b="1" dirty="0" smtClean="0">
                <a:latin typeface="Arial" pitchFamily="34" charset="0"/>
                <a:cs typeface="Arial" pitchFamily="34" charset="0"/>
              </a:rPr>
              <a:t>3. Под </a:t>
            </a:r>
            <a:r>
              <a:rPr lang="ru-RU" altLang="ru-RU" sz="2200" b="1" u="sng" dirty="0" smtClean="0">
                <a:latin typeface="Arial" pitchFamily="34" charset="0"/>
                <a:cs typeface="Arial" pitchFamily="34" charset="0"/>
              </a:rPr>
              <a:t>специальными условиями для получения образования </a:t>
            </a:r>
            <a:r>
              <a:rPr lang="ru-RU" altLang="ru-RU" sz="2200" b="1" dirty="0" smtClean="0">
                <a:latin typeface="Arial" pitchFamily="34" charset="0"/>
                <a:cs typeface="Arial" pitchFamily="34" charset="0"/>
              </a:rPr>
              <a:t>обучающимися с ОВЗ в настоящем ФЗ понимаются условия обучения, воспитания и развития таких обучающихся, включающие в себя использование специальных образовательных программ и методов обучения и воспитания, специальных учебников, учебных пособий и дидактических материалов, специальных технических средств обучения коллективного и индивидуального пользования, </a:t>
            </a:r>
            <a:r>
              <a:rPr lang="ru-RU" altLang="ru-RU" sz="2200" b="1" u="sng" dirty="0" smtClean="0">
                <a:latin typeface="Arial" pitchFamily="34" charset="0"/>
                <a:cs typeface="Arial" pitchFamily="34" charset="0"/>
              </a:rPr>
              <a:t>предоставление услуг ассистента (помощника),</a:t>
            </a:r>
            <a:r>
              <a:rPr lang="ru-RU" altLang="ru-RU" sz="2200" b="1" dirty="0" smtClean="0">
                <a:latin typeface="Arial" pitchFamily="34" charset="0"/>
                <a:cs typeface="Arial" pitchFamily="34" charset="0"/>
              </a:rPr>
              <a:t> оказывающего обучающимся необходимую техническую помощь, проведение групповых и индивидуальных коррекционных занятий, </a:t>
            </a:r>
            <a:r>
              <a:rPr lang="ru-RU" altLang="ru-RU" sz="2200" b="1" i="1" u="sng" dirty="0" smtClean="0">
                <a:latin typeface="Arial" pitchFamily="34" charset="0"/>
                <a:cs typeface="Arial" pitchFamily="34" charset="0"/>
              </a:rPr>
              <a:t>обеспечение доступа в здания организаций</a:t>
            </a:r>
            <a:r>
              <a:rPr lang="ru-RU" altLang="ru-RU" sz="2200" b="1" dirty="0" smtClean="0">
                <a:latin typeface="Arial" pitchFamily="34" charset="0"/>
                <a:cs typeface="Arial" pitchFamily="34" charset="0"/>
              </a:rPr>
              <a:t>, осуществляющих образовательную деятельность, и другие условия, без которых невозможно или затруднено освоение образовательных программ обучающимися с ОВЗ.</a:t>
            </a:r>
          </a:p>
          <a:p>
            <a:pPr marL="0" indent="0" algn="just">
              <a:spcBef>
                <a:spcPct val="0"/>
              </a:spcBef>
              <a:buFontTx/>
              <a:buNone/>
            </a:pPr>
            <a:endParaRPr lang="ru-RU" altLang="ru-RU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FontTx/>
              <a:buNone/>
            </a:pPr>
            <a:endParaRPr lang="ru-RU" altLang="ru-RU" sz="20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Приказ Министерства образования и науки РФ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от 30 августа 2013 г. N 1014 г. Москва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000" b="1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ПОРЯДОК ОРГАНИЗАЦИИ И ОСУЩЕСТВЛЕНИЯ ОБРАЗОВАТЕЛЬНОЙ ДЕЯТЕЛЬНОСТИ  ПО ОСНОВНЫМ ОБЩЕОБРАЗОВАТЕЛЬНЫМ ПРОГРАММАМ - ОБРАЗОВАТЕЛЬНЫМ ПРОГРАММАМ ДОШКОЛЬНОГО ОБРАЗОВАНИЯ</a:t>
            </a:r>
            <a:r>
              <a:rPr lang="ru-RU" sz="24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sz="24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</a:br>
            <a:r>
              <a:rPr lang="ru-RU" sz="2210" dirty="0" smtClean="0"/>
              <a:t/>
            </a:r>
            <a:br>
              <a:rPr lang="ru-RU" sz="2210" dirty="0" smtClean="0"/>
            </a:br>
            <a:endPara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981200"/>
            <a:ext cx="8686800" cy="4343400"/>
          </a:xfrm>
        </p:spPr>
        <p:txBody>
          <a:bodyPr/>
          <a:lstStyle/>
          <a:p>
            <a:pPr marL="176213" indent="-176213" algn="just">
              <a:buFontTx/>
              <a:buNone/>
            </a:pPr>
            <a:r>
              <a:rPr lang="ru-RU" sz="2000" b="1" smtClean="0"/>
              <a:t>Группы могут иметь общеразвивающую, компенсирующую, оздоровительную или комбинированную направленность.</a:t>
            </a:r>
          </a:p>
          <a:p>
            <a:pPr marL="176213" indent="-176213" algn="just">
              <a:buFont typeface="Wingdings" pitchFamily="2" charset="2"/>
              <a:buChar char="Ø"/>
            </a:pPr>
            <a:r>
              <a:rPr lang="ru-RU" sz="2000" b="1" smtClean="0"/>
              <a:t>В группах компенсирующей направленности осуществляется реализация </a:t>
            </a:r>
            <a:r>
              <a:rPr lang="ru-RU" sz="2000" b="1" u="sng" smtClean="0"/>
              <a:t>адаптированной образовательной программы дошкольного образования для детей с ОВЗ</a:t>
            </a:r>
            <a:r>
              <a:rPr lang="ru-RU" sz="2000" b="1" smtClean="0"/>
              <a:t> с учетом особенностей их психофизического развития, индивидуальных возможностей, обеспечивающей коррекцию нарушений развития и социальную адаптацию воспитанников с ОВЗ.</a:t>
            </a:r>
          </a:p>
          <a:p>
            <a:pPr marL="176213" indent="-176213" algn="just">
              <a:buFont typeface="Wingdings" pitchFamily="2" charset="2"/>
              <a:buChar char="Ø"/>
            </a:pPr>
            <a:r>
              <a:rPr lang="ru-RU" sz="2000" b="1" smtClean="0"/>
              <a:t>В группах комбинированной направленности осуществляется совместное образование здоровых детей и детей с ОВЗ в соответствии с образовательной программой дошкольного образования, адаптированной для детей с ОВЗ с учетом особенностей их психофизического развития, индивидуальных возможностей, обеспечивающей коррекцию нарушений развития и социальную адаптацию воспитанников.</a:t>
            </a:r>
          </a:p>
          <a:p>
            <a:pPr marL="176213" indent="-176213" algn="just">
              <a:buFont typeface="Wingdings" pitchFamily="2" charset="2"/>
              <a:buChar char="Ø"/>
            </a:pPr>
            <a:endParaRPr lang="ru-RU" sz="2000" b="1" smtClean="0"/>
          </a:p>
          <a:p>
            <a:pPr marL="176213" indent="-176213" algn="just"/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295400"/>
            <a:ext cx="9144000" cy="1447800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  <a:t>Постановление Главного государственного санитарного врача Российской Федерации </a:t>
            </a:r>
            <a:b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  <a:t>от 15 мая 2013 г. №26 </a:t>
            </a:r>
            <a:b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cs typeface="Times New Roman" pitchFamily="18" charset="0"/>
              </a:rPr>
              <a:t>«Об утверждении СанПиН 2.4.1.3049-13 «Санитарно-эпидемиологические требования к устройству, содержанию и организации режима работы дошкольных образовательных организаций»</a:t>
            </a:r>
            <a:endParaRPr lang="ru-RU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3733800"/>
            <a:ext cx="8763000" cy="3124200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  <a:tabLst>
                <a:tab pos="8169275" algn="l"/>
              </a:tabLst>
            </a:pPr>
            <a:endParaRPr lang="ru-RU" sz="2800" b="1" dirty="0" smtClean="0">
              <a:cs typeface="Times New Roman" pitchFamily="18" charset="0"/>
            </a:endParaRPr>
          </a:p>
          <a:p>
            <a:pPr marL="0" indent="0" algn="ctr">
              <a:spcBef>
                <a:spcPct val="0"/>
              </a:spcBef>
              <a:buFontTx/>
              <a:buNone/>
              <a:tabLst>
                <a:tab pos="8169275" algn="l"/>
              </a:tabLst>
            </a:pPr>
            <a:r>
              <a:rPr lang="ru-RU" sz="2800" b="1" dirty="0" smtClean="0">
                <a:cs typeface="Times New Roman" pitchFamily="18" charset="0"/>
              </a:rPr>
              <a:t>Рекомендуемое количество детей в группах компенсирующей направленности для детей </a:t>
            </a:r>
          </a:p>
          <a:p>
            <a:pPr marL="0" indent="0" algn="ctr">
              <a:spcBef>
                <a:spcPct val="0"/>
              </a:spcBef>
              <a:buFontTx/>
              <a:buNone/>
              <a:tabLst>
                <a:tab pos="8169275" algn="l"/>
              </a:tabLst>
            </a:pPr>
            <a:r>
              <a:rPr lang="ru-RU" sz="2800" b="1" dirty="0" smtClean="0">
                <a:cs typeface="Times New Roman" pitchFamily="18" charset="0"/>
              </a:rPr>
              <a:t>до 3 лет и старше 3 лет</a:t>
            </a:r>
            <a:endParaRPr lang="ru-RU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990600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Рекомендуемое количество детей в группах компенсирующей направленности</a:t>
            </a:r>
            <a:endParaRPr lang="ru-RU" sz="3200" b="1" dirty="0" smtClean="0">
              <a:solidFill>
                <a:srgbClr val="C00000"/>
              </a:solidFill>
              <a:latin typeface="Arial Black" pitchFamily="34" charset="0"/>
            </a:endParaRPr>
          </a:p>
        </p:txBody>
      </p:sp>
      <p:graphicFrame>
        <p:nvGraphicFramePr>
          <p:cNvPr id="5017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6956107"/>
              </p:ext>
            </p:extLst>
          </p:nvPr>
        </p:nvGraphicFramePr>
        <p:xfrm>
          <a:off x="228600" y="1130296"/>
          <a:ext cx="8610600" cy="5575304"/>
        </p:xfrm>
        <a:graphic>
          <a:graphicData uri="http://schemas.openxmlformats.org/drawingml/2006/table">
            <a:tbl>
              <a:tblPr/>
              <a:tblGrid>
                <a:gridCol w="3962400"/>
                <a:gridCol w="2286000"/>
                <a:gridCol w="2362200"/>
              </a:tblGrid>
              <a:tr h="76205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Нарушения</a:t>
                      </a:r>
                    </a:p>
                  </a:txBody>
                  <a:tcPr marT="45729" marB="4572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Кол-во детей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 3-х лет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Кол-во детей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старше 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3-х 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лет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7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Глухие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7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Слабослышащие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7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Слепые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7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Слабовидящие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 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 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7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ТНР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 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7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ФФНР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7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Нарушения ОДА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 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7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ЗПР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 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7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Легкая степень 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УО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603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Умеренная, тяжелая 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УО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7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Аутизм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8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Сложный дефект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219200"/>
          </a:xfrm>
        </p:spPr>
        <p:txBody>
          <a:bodyPr/>
          <a:lstStyle/>
          <a:p>
            <a:pPr eaLnBrk="1" hangingPunct="1"/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Группа комбинированной направленности (инклюзивная группа в ДОО)</a:t>
            </a: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</a:p>
        </p:txBody>
      </p:sp>
      <p:graphicFrame>
        <p:nvGraphicFramePr>
          <p:cNvPr id="121899" name="Group 4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904808106"/>
              </p:ext>
            </p:extLst>
          </p:nvPr>
        </p:nvGraphicFramePr>
        <p:xfrm>
          <a:off x="228600" y="1295400"/>
          <a:ext cx="8686800" cy="5305425"/>
        </p:xfrm>
        <a:graphic>
          <a:graphicData uri="http://schemas.openxmlformats.org/drawingml/2006/table">
            <a:tbl>
              <a:tblPr/>
              <a:tblGrid>
                <a:gridCol w="1981200"/>
                <a:gridCol w="1371600"/>
                <a:gridCol w="5334000"/>
              </a:tblGrid>
              <a:tr h="8961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Возраст</a:t>
                      </a:r>
                    </a:p>
                  </a:txBody>
                  <a:tcPr marT="45728" marB="4572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Кол-во детей</a:t>
                      </a: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 том числе детей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с ОВЗ (не более) </a:t>
                      </a: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 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3-х лет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 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3-х 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89167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Старше 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3-х лет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более 3-х детей (глухих, слепых, с ОДА, с умеренной или тяжелой умственной отсталостью, со сложным дефектом)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42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более 4-х детей (слабослышащих, слабовидящих, с ТНР, с легкой степенью умственной отсталости)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7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более 5-ти детей с ЗПР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81000"/>
            <a:ext cx="9144000" cy="19050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Постановление Главного государственного санитарного врача Российской Федерации от 10 июля 2015 г. №26 </a:t>
            </a:r>
            <a:b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Об утверждении СанПиН 2.4.2.3286-15 </a:t>
            </a:r>
            <a: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</a:br>
            <a:endParaRPr lang="ru-RU" sz="3600" b="1" dirty="0" smtClean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2514600"/>
            <a:ext cx="8763000" cy="3429000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  <a:tabLst>
                <a:tab pos="8169275" algn="l"/>
              </a:tabLst>
            </a:pPr>
            <a:r>
              <a:rPr lang="ru-RU" sz="2400" b="1" dirty="0" smtClean="0"/>
              <a:t>«САНИТАРНО-ЭПИДЕМИОЛОГИЧЕСКИЕ ТРЕБОВАНИЯ К УСЛОВИЯМ И ОРГАНИЗАЦИИ ОБУЧЕНИЯ И ВОСПИТАНИЯ В ОРГАНИЗАЦИЯХ, </a:t>
            </a:r>
          </a:p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  <a:tabLst>
                <a:tab pos="8169275" algn="l"/>
              </a:tabLst>
            </a:pPr>
            <a:r>
              <a:rPr lang="ru-RU" sz="2400" b="1" dirty="0" smtClean="0"/>
              <a:t>ОСУЩЕСТВЛЯЮЩИХ ОБРАЗОВАТЕЛЬНУЮ ДЕЯТЕЛЬНОСТЬ</a:t>
            </a:r>
          </a:p>
          <a:p>
            <a:pPr marL="0" indent="0" algn="ctr" eaLnBrk="1" hangingPunct="1">
              <a:buFont typeface="Wingdings" pitchFamily="2" charset="2"/>
              <a:buNone/>
              <a:tabLst>
                <a:tab pos="8169275" algn="l"/>
              </a:tabLst>
            </a:pPr>
            <a:r>
              <a:rPr lang="ru-RU" sz="2400" b="1" dirty="0" smtClean="0"/>
              <a:t>ПО АДАПТИРОВАННЫМ ОСНОВНЫМ ОБЩЕОБРАЗОВАТЕЛЬНЫМ </a:t>
            </a:r>
            <a:r>
              <a:rPr lang="ru-RU" sz="2400" b="1" dirty="0" smtClean="0"/>
              <a:t>ПРОГРАММАМ</a:t>
            </a:r>
            <a:br>
              <a:rPr lang="ru-RU" sz="2400" b="1" dirty="0" smtClean="0"/>
            </a:br>
            <a:r>
              <a:rPr lang="ru-RU" sz="2400" b="1" dirty="0" smtClean="0"/>
              <a:t>ДЛЯ </a:t>
            </a:r>
            <a:r>
              <a:rPr lang="ru-RU" sz="2400" b="1" dirty="0" smtClean="0"/>
              <a:t>ОБУЧАЮЩИХСЯ С ОГРАНИЧЕННЫМИ ВОЗМОЖНОСТЯМИ ЗДОРОВЬЯ»</a:t>
            </a:r>
          </a:p>
          <a:p>
            <a:pPr marL="0" indent="0" eaLnBrk="1" hangingPunct="1">
              <a:buFont typeface="Wingdings" pitchFamily="2" charset="2"/>
              <a:buNone/>
              <a:tabLst>
                <a:tab pos="8169275" algn="l"/>
              </a:tabLst>
            </a:pPr>
            <a:endParaRPr lang="ru-RU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/>
      <p:bldP spid="12083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7507506"/>
              </p:ext>
            </p:extLst>
          </p:nvPr>
        </p:nvGraphicFramePr>
        <p:xfrm>
          <a:off x="304800" y="1752600"/>
          <a:ext cx="8610601" cy="4994275"/>
        </p:xfrm>
        <a:graphic>
          <a:graphicData uri="http://schemas.openxmlformats.org/drawingml/2006/table">
            <a:tbl>
              <a:tblPr/>
              <a:tblGrid>
                <a:gridCol w="538163"/>
                <a:gridCol w="3957637"/>
                <a:gridCol w="1371600"/>
                <a:gridCol w="1447800"/>
                <a:gridCol w="1295401"/>
              </a:tblGrid>
              <a:tr h="3575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вариант - инклюзия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 вариант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 вариант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 вариант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49814">
                <a:tc>
                  <a:txBody>
                    <a:bodyPr/>
                    <a:lstStyle/>
                    <a:p>
                      <a:pPr marL="0" marR="0" lvl="1" indent="87313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Г</a:t>
                      </a:r>
                    </a:p>
                    <a:p>
                      <a:pPr marL="0" marR="0" lvl="1" indent="87313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Л</a:t>
                      </a:r>
                    </a:p>
                    <a:p>
                      <a:pPr marL="0" marR="0" lvl="1" indent="87313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У</a:t>
                      </a:r>
                    </a:p>
                    <a:p>
                      <a:pPr marL="0" marR="0" lvl="1" indent="87313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Х</a:t>
                      </a:r>
                    </a:p>
                    <a:p>
                      <a:pPr marL="0" marR="0" lvl="1" indent="87313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И</a:t>
                      </a:r>
                    </a:p>
                    <a:p>
                      <a:pPr marL="0" marR="0" lvl="1" indent="87313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Е</a:t>
                      </a:r>
                    </a:p>
                  </a:txBody>
                  <a:tcPr marL="94615" marR="94615" marT="9525" marB="95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 более 2 глухих.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Наполняемость класса: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при 1 глухом - не более 20 обучающихся,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при 2 глухих - не более 15.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 чел.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 чел.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  чел.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868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С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Б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С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Ш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Щ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Е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 более 2 слабослышащих, позднооглохших обучающихся в классе.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Наполняемость класса: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 чел.,  в том числе – 1 слабослышащий;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20 чел. в том числе – 2 слабослышащих.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 отделение: 8 чел.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/>
                      </a:r>
                      <a:b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II отделение: 6  чел.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  чел.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5" marB="95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724" name="Заголовок 2"/>
          <p:cNvSpPr>
            <a:spLocks noGrp="1"/>
          </p:cNvSpPr>
          <p:nvPr>
            <p:ph type="title"/>
          </p:nvPr>
        </p:nvSpPr>
        <p:spPr>
          <a:xfrm>
            <a:off x="228600" y="457200"/>
            <a:ext cx="8915400" cy="609600"/>
          </a:xfrm>
        </p:spPr>
        <p:txBody>
          <a:bodyPr/>
          <a:lstStyle/>
          <a:p>
            <a:pPr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Arial Black" pitchFamily="34" charset="0"/>
              </a:rPr>
              <a:t>Комплектование классов (групп) для обучающихся с ОВЗ</a:t>
            </a:r>
            <a:br>
              <a:rPr lang="ru-RU" sz="36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максимальное количество обучающихся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531732"/>
              </p:ext>
            </p:extLst>
          </p:nvPr>
        </p:nvGraphicFramePr>
        <p:xfrm>
          <a:off x="228600" y="1600200"/>
          <a:ext cx="8686800" cy="5145545"/>
        </p:xfrm>
        <a:graphic>
          <a:graphicData uri="http://schemas.openxmlformats.org/drawingml/2006/table">
            <a:tbl>
              <a:tblPr/>
              <a:tblGrid>
                <a:gridCol w="685800"/>
                <a:gridCol w="4267200"/>
                <a:gridCol w="1219200"/>
                <a:gridCol w="1219200"/>
                <a:gridCol w="1295400"/>
              </a:tblGrid>
              <a:tr h="6077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вариант  - инклюзия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 вариант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 вариант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 вариант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10176">
                <a:tc>
                  <a:txBody>
                    <a:bodyPr/>
                    <a:lstStyle/>
                    <a:p>
                      <a:pPr marL="88900" marR="0" lvl="0" indent="87313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</a:t>
                      </a:r>
                    </a:p>
                    <a:p>
                      <a:pPr marL="88900" marR="0" lvl="0" indent="87313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Л</a:t>
                      </a:r>
                    </a:p>
                    <a:p>
                      <a:pPr marL="88900" marR="0" lvl="0" indent="87313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</a:t>
                      </a:r>
                    </a:p>
                    <a:p>
                      <a:pPr marL="88900" marR="0" lvl="0" indent="87313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</a:t>
                      </a:r>
                    </a:p>
                    <a:p>
                      <a:pPr marL="88900" marR="0" lvl="0" indent="87313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Ы</a:t>
                      </a:r>
                    </a:p>
                    <a:p>
                      <a:pPr marL="88900" marR="0" lvl="0" indent="87313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 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 более 2 слепых.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Наполняемость класса: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при 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слепом - не более 20; 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при 2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слепых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- не более 15.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 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 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 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875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С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Б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В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Щ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Е</a:t>
                      </a: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 более 2 слабовидящих.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Общая наполняемость класса: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при 1 слабовидящем - не более 25 обучающихся,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при 2 слабовидящих - не более 20 обучающихся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 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630" marB="96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676" name="Заголовок 2"/>
          <p:cNvSpPr>
            <a:spLocks noGrp="1"/>
          </p:cNvSpPr>
          <p:nvPr>
            <p:ph type="title"/>
          </p:nvPr>
        </p:nvSpPr>
        <p:spPr>
          <a:xfrm>
            <a:off x="228600" y="457200"/>
            <a:ext cx="8915400" cy="609600"/>
          </a:xfrm>
        </p:spPr>
        <p:txBody>
          <a:bodyPr/>
          <a:lstStyle/>
          <a:p>
            <a:r>
              <a:rPr lang="ru-RU" sz="3600" b="1" dirty="0" smtClean="0">
                <a:solidFill>
                  <a:srgbClr val="C00000"/>
                </a:solidFill>
                <a:latin typeface="Arial Black" pitchFamily="34" charset="0"/>
              </a:rPr>
              <a:t>Комплектование классов (групп) для обучающихся с ОВЗ</a:t>
            </a:r>
            <a:br>
              <a:rPr lang="ru-RU" sz="36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максимальное количество обучающихся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115083"/>
              </p:ext>
            </p:extLst>
          </p:nvPr>
        </p:nvGraphicFramePr>
        <p:xfrm>
          <a:off x="381000" y="1638299"/>
          <a:ext cx="8534400" cy="4762501"/>
        </p:xfrm>
        <a:graphic>
          <a:graphicData uri="http://schemas.openxmlformats.org/drawingml/2006/table">
            <a:tbl>
              <a:tblPr/>
              <a:tblGrid>
                <a:gridCol w="457200"/>
                <a:gridCol w="3581400"/>
                <a:gridCol w="1524000"/>
                <a:gridCol w="1524000"/>
                <a:gridCol w="1447800"/>
              </a:tblGrid>
              <a:tr h="4731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вариант - инклюзия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 вариант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 вариант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 вариант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07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Р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 более 5 обучающихся с ТНР в классе.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Общая наполняемость класса - не более 25 обучающихся.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28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А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 более 2 обучающихся с НОДА в классе.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Общая наполняемость класса: 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при 1 обучающемся с НОДА - не более 20;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при 2 - не более 15 обучающихся.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 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 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 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700" name="Заголовок 2"/>
          <p:cNvSpPr>
            <a:spLocks noGrp="1"/>
          </p:cNvSpPr>
          <p:nvPr>
            <p:ph type="title"/>
          </p:nvPr>
        </p:nvSpPr>
        <p:spPr>
          <a:xfrm>
            <a:off x="228600" y="457200"/>
            <a:ext cx="8915400" cy="609600"/>
          </a:xfrm>
        </p:spPr>
        <p:txBody>
          <a:bodyPr/>
          <a:lstStyle/>
          <a:p>
            <a:r>
              <a:rPr lang="ru-RU" sz="3600" b="1" dirty="0" smtClean="0">
                <a:solidFill>
                  <a:srgbClr val="C00000"/>
                </a:solidFill>
                <a:latin typeface="Arial Black" pitchFamily="34" charset="0"/>
              </a:rPr>
              <a:t>Комплектование классов (групп) для обучающихся с ОВЗ</a:t>
            </a:r>
            <a:br>
              <a:rPr lang="ru-RU" sz="36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максимальное количество обучающихся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576931"/>
              </p:ext>
            </p:extLst>
          </p:nvPr>
        </p:nvGraphicFramePr>
        <p:xfrm>
          <a:off x="228600" y="1828800"/>
          <a:ext cx="8686800" cy="4811713"/>
        </p:xfrm>
        <a:graphic>
          <a:graphicData uri="http://schemas.openxmlformats.org/drawingml/2006/table">
            <a:tbl>
              <a:tblPr/>
              <a:tblGrid>
                <a:gridCol w="1905000"/>
                <a:gridCol w="2362200"/>
                <a:gridCol w="1524000"/>
                <a:gridCol w="1447800"/>
                <a:gridCol w="1447800"/>
              </a:tblGrid>
              <a:tr h="736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вариант - инклюзия</a:t>
                      </a:r>
                      <a:endParaRPr kumimoji="0" lang="ru-RU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вариант </a:t>
                      </a:r>
                      <a:endParaRPr kumimoji="0" lang="ru-RU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вариант </a:t>
                      </a:r>
                      <a:endParaRPr kumimoji="0" lang="ru-RU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 вариант </a:t>
                      </a:r>
                      <a:endParaRPr kumimoji="0" lang="ru-RU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0983">
                <a:tc>
                  <a:txBody>
                    <a:bodyPr/>
                    <a:lstStyle/>
                    <a:p>
                      <a:pPr marL="0" marR="0" lvl="1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ЗПР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 более 4 обучающихся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 ЗПР в классе.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Общая наполняемость класса –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 более 25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обучающихся</a:t>
                      </a:r>
                      <a:endParaRPr kumimoji="0" lang="ru-RU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Умственно отсталые</a:t>
                      </a:r>
                    </a:p>
                  </a:txBody>
                  <a:tcPr marL="94615" marR="94615" marT="9527" marB="95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 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94615" marR="94615" marT="9527" marB="95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724" name="Заголовок 2"/>
          <p:cNvSpPr>
            <a:spLocks noGrp="1"/>
          </p:cNvSpPr>
          <p:nvPr>
            <p:ph type="title"/>
          </p:nvPr>
        </p:nvSpPr>
        <p:spPr>
          <a:xfrm>
            <a:off x="228600" y="457200"/>
            <a:ext cx="8915400" cy="609600"/>
          </a:xfrm>
        </p:spPr>
        <p:txBody>
          <a:bodyPr/>
          <a:lstStyle/>
          <a:p>
            <a:r>
              <a:rPr lang="ru-RU" sz="3600" b="1" dirty="0" smtClean="0">
                <a:solidFill>
                  <a:srgbClr val="C00000"/>
                </a:solidFill>
                <a:latin typeface="Arial Black" pitchFamily="34" charset="0"/>
              </a:rPr>
              <a:t>Комплектование классов (групп) для обучающихся с ОВЗ</a:t>
            </a:r>
            <a:br>
              <a:rPr lang="ru-RU" sz="36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максимальное количество обучающихся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991600" cy="1249362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Наполняемость классов (групп) для обучающихся с расстройствами аутистического спектра (РАС)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9523095"/>
              </p:ext>
            </p:extLst>
          </p:nvPr>
        </p:nvGraphicFramePr>
        <p:xfrm>
          <a:off x="0" y="1676400"/>
          <a:ext cx="91440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533400"/>
            <a:ext cx="9144000" cy="6858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>Приказ  Минобразования РФ </a:t>
            </a: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>от </a:t>
            </a: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>20.09.2013  №1082 </a:t>
            </a: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>«</a:t>
            </a: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>Об утверждении положения </a:t>
            </a: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>о </a:t>
            </a:r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>психолого-медико-педагогической комиссии»</a:t>
            </a:r>
            <a:endParaRPr lang="ru-RU" altLang="ru-RU" sz="2800" dirty="0" smtClean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29699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228600" y="1676400"/>
            <a:ext cx="8763000" cy="4572000"/>
          </a:xfrm>
        </p:spPr>
        <p:txBody>
          <a:bodyPr/>
          <a:lstStyle/>
          <a:p>
            <a:pPr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rgbClr val="000070"/>
                </a:solidFill>
              </a:rPr>
              <a:t>Определение образовательного маршрута (программы обучения, варианта ФГОС).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rgbClr val="000070"/>
                </a:solidFill>
              </a:rPr>
              <a:t>Составление рекомендаций.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rgbClr val="000070"/>
                </a:solidFill>
              </a:rPr>
              <a:t>Консультации по разработке АООП и СИПР, мониторинг реализации программы.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400" b="1" dirty="0" smtClean="0">
                <a:solidFill>
                  <a:srgbClr val="000070"/>
                </a:solidFill>
              </a:rPr>
              <a:t>Заключение ПМПК  (для родителей, для образовательных организаций).</a:t>
            </a:r>
          </a:p>
          <a:p>
            <a:pPr marL="0" indent="0" algn="just">
              <a:buFontTx/>
              <a:buNone/>
              <a:defRPr/>
            </a:pPr>
            <a:endParaRPr lang="ru-RU" sz="800" b="1" dirty="0" smtClean="0">
              <a:solidFill>
                <a:srgbClr val="000070"/>
              </a:solidFill>
              <a:latin typeface="Arial Black" pitchFamily="34" charset="0"/>
              <a:cs typeface="Times New Roman" pitchFamily="18" charset="0"/>
            </a:endParaRPr>
          </a:p>
          <a:p>
            <a:pPr marL="0" indent="0" algn="just">
              <a:buFontTx/>
              <a:buNone/>
              <a:defRPr/>
            </a:pPr>
            <a:r>
              <a:rPr lang="ru-RU" sz="22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ФЗ «ОБ ОБРАЗОВАНИИ В РОССИЙСКОЙ ФЕДЕРАЦИИ» </a:t>
            </a:r>
            <a:r>
              <a:rPr lang="ru-RU" sz="1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от 29 декабря 2012 года N 273-ФЗ </a:t>
            </a:r>
            <a:r>
              <a:rPr lang="ru-RU" sz="1800" b="1" u="sng" dirty="0" smtClean="0">
                <a:solidFill>
                  <a:srgbClr val="C00000"/>
                </a:solidFill>
                <a:latin typeface="Arial Black" pitchFamily="34" charset="0"/>
              </a:rPr>
              <a:t>Статья 34. п.1.</a:t>
            </a:r>
            <a:r>
              <a:rPr lang="ru-RU" sz="1800" b="1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ru-RU" sz="2400" b="1" dirty="0" smtClean="0">
                <a:solidFill>
                  <a:srgbClr val="000070"/>
                </a:solidFill>
              </a:rPr>
              <a:t>Обучающимся предоставляются академические права на выбор организации, осуществляющей образовательную деятельность, формы получения образования …</a:t>
            </a:r>
            <a:endParaRPr lang="ru-RU" sz="2400" dirty="0" smtClean="0">
              <a:solidFill>
                <a:srgbClr val="00007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762000"/>
            <a:ext cx="8534400" cy="76200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Arial Black" pitchFamily="34" charset="0"/>
              </a:rPr>
              <a:t>Документы </a:t>
            </a:r>
            <a:r>
              <a:rPr lang="ru-RU" sz="3600" b="1" dirty="0">
                <a:solidFill>
                  <a:srgbClr val="C00000"/>
                </a:solidFill>
                <a:latin typeface="Arial Black" pitchFamily="34" charset="0"/>
              </a:rPr>
              <a:t>для </a:t>
            </a:r>
            <a:r>
              <a:rPr lang="ru-RU" sz="3600" b="1" dirty="0" smtClean="0">
                <a:solidFill>
                  <a:srgbClr val="C00000"/>
                </a:solidFill>
                <a:latin typeface="Arial Black" pitchFamily="34" charset="0"/>
              </a:rPr>
              <a:t>зачисления ребенка с ОВЗ в инклюзивный класс (дошкольную группу)</a:t>
            </a:r>
            <a:endParaRPr lang="ru-RU" sz="3600" dirty="0" smtClean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027237"/>
            <a:ext cx="8534400" cy="4373563"/>
          </a:xfrm>
        </p:spPr>
        <p:txBody>
          <a:bodyPr/>
          <a:lstStyle/>
          <a:p>
            <a:pPr eaLnBrk="1" hangingPunct="1">
              <a:tabLst>
                <a:tab pos="7883525" algn="l"/>
              </a:tabLst>
              <a:defRPr/>
            </a:pPr>
            <a:endParaRPr lang="ru-RU" sz="800" b="1" dirty="0" smtClean="0"/>
          </a:p>
          <a:p>
            <a:pPr>
              <a:defRPr/>
            </a:pPr>
            <a:r>
              <a:rPr lang="ru-RU" sz="2800" b="1" dirty="0" smtClean="0"/>
              <a:t>Заключение </a:t>
            </a:r>
            <a:r>
              <a:rPr lang="ru-RU" sz="2800" b="1" dirty="0" smtClean="0"/>
              <a:t>территориальной (или центральной) психолого-медико-педагогической комиссии (ТПМПК</a:t>
            </a:r>
            <a:r>
              <a:rPr lang="ru-RU" sz="2800" b="1" dirty="0" smtClean="0"/>
              <a:t>)</a:t>
            </a:r>
            <a:endParaRPr lang="ru-RU" sz="2800" b="1" dirty="0" smtClean="0"/>
          </a:p>
          <a:p>
            <a:pPr>
              <a:defRPr/>
            </a:pPr>
            <a:endParaRPr lang="ru-RU" sz="1000" b="1" dirty="0" smtClean="0"/>
          </a:p>
          <a:p>
            <a:pPr>
              <a:defRPr/>
            </a:pPr>
            <a:r>
              <a:rPr lang="ru-RU" sz="2800" b="1" dirty="0"/>
              <a:t>З</a:t>
            </a:r>
            <a:r>
              <a:rPr lang="ru-RU" sz="2800" b="1" dirty="0" smtClean="0"/>
              <a:t>аявление </a:t>
            </a:r>
            <a:r>
              <a:rPr lang="ru-RU" sz="2800" b="1" dirty="0"/>
              <a:t>родителей (законных представителей</a:t>
            </a:r>
            <a:r>
              <a:rPr lang="ru-RU" sz="2800" b="1" dirty="0" smtClean="0"/>
              <a:t>)</a:t>
            </a:r>
            <a:endParaRPr lang="ru-RU" sz="2800" b="1" dirty="0" smtClean="0"/>
          </a:p>
          <a:p>
            <a:pPr>
              <a:defRPr/>
            </a:pPr>
            <a:endParaRPr lang="ru-RU" sz="1000" b="1" dirty="0"/>
          </a:p>
          <a:p>
            <a:pPr>
              <a:defRPr/>
            </a:pPr>
            <a:r>
              <a:rPr lang="ru-RU" sz="2800" b="1" dirty="0"/>
              <a:t>Н</a:t>
            </a:r>
            <a:r>
              <a:rPr lang="ru-RU" sz="2800" b="1" dirty="0" smtClean="0"/>
              <a:t>аправление (путевка) органа </a:t>
            </a:r>
            <a:r>
              <a:rPr lang="ru-RU" sz="2800" b="1" dirty="0"/>
              <a:t>управления </a:t>
            </a:r>
            <a:r>
              <a:rPr lang="ru-RU" sz="2800" b="1" dirty="0" smtClean="0"/>
              <a:t>образованием</a:t>
            </a:r>
            <a:endParaRPr lang="ru-RU" sz="2800" b="1" dirty="0"/>
          </a:p>
          <a:p>
            <a:pPr eaLnBrk="1" hangingPunct="1">
              <a:tabLst>
                <a:tab pos="7883525" algn="l"/>
              </a:tabLst>
              <a:defRPr/>
            </a:pPr>
            <a:endParaRPr lang="ru-RU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9144000" cy="304800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ФЗ «Об образовании в Российской Федерации» </a:t>
            </a: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  <a:t>от </a:t>
            </a: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  <a:t>29.12.2012 г. № 273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610600" cy="5562600"/>
          </a:xfrm>
        </p:spPr>
        <p:txBody>
          <a:bodyPr/>
          <a:lstStyle/>
          <a:p>
            <a:pPr marL="0" indent="0" algn="just">
              <a:spcBef>
                <a:spcPts val="0"/>
              </a:spcBef>
              <a:buFontTx/>
              <a:buNone/>
              <a:defRPr/>
            </a:pPr>
            <a:r>
              <a:rPr lang="ru-RU" sz="2000" b="1" u="sng" dirty="0" smtClean="0">
                <a:latin typeface="Arial" pitchFamily="34" charset="0"/>
                <a:cs typeface="Arial" pitchFamily="34" charset="0"/>
              </a:rPr>
              <a:t>Статья 79, п.1.</a:t>
            </a:r>
          </a:p>
          <a:p>
            <a:pPr marL="0" indent="0" algn="just">
              <a:spcBef>
                <a:spcPts val="600"/>
              </a:spcBef>
              <a:buFontTx/>
              <a:buNone/>
              <a:defRPr/>
            </a:pPr>
            <a:r>
              <a:rPr lang="ru-RU" sz="2200" b="1" dirty="0" smtClean="0">
                <a:latin typeface="Arial" pitchFamily="34" charset="0"/>
                <a:cs typeface="Arial" pitchFamily="34" charset="0"/>
              </a:rPr>
              <a:t>Содержание образования и условия организации обучения и воспитания обучающихся с ограниченными возможностями здоровья определяются </a:t>
            </a:r>
            <a:r>
              <a:rPr lang="ru-RU" sz="2200" b="1" u="sng" dirty="0" smtClean="0">
                <a:latin typeface="Arial" pitchFamily="34" charset="0"/>
                <a:cs typeface="Arial" pitchFamily="34" charset="0"/>
              </a:rPr>
              <a:t>адаптированной образовательной программой, а для инвалидов также в соответствии с индивидуальной программой реабилитации инвалида.</a:t>
            </a:r>
          </a:p>
          <a:p>
            <a:pPr marL="0" indent="0" algn="just">
              <a:spcBef>
                <a:spcPts val="600"/>
              </a:spcBef>
              <a:buFontTx/>
              <a:buNone/>
              <a:defRPr/>
            </a:pPr>
            <a:endParaRPr lang="ru-RU" sz="1100" b="1" u="sng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FontTx/>
              <a:buNone/>
              <a:defRPr/>
            </a:pPr>
            <a:r>
              <a:rPr lang="ru-RU" sz="2000" b="1" u="sng" dirty="0" smtClean="0">
                <a:latin typeface="Arial" pitchFamily="34" charset="0"/>
                <a:cs typeface="Arial" pitchFamily="34" charset="0"/>
              </a:rPr>
              <a:t>Статья 66, п. 3.</a:t>
            </a:r>
          </a:p>
          <a:p>
            <a:pPr marL="0" indent="0" algn="just">
              <a:buFontTx/>
              <a:buNone/>
              <a:defRPr/>
            </a:pPr>
            <a:r>
              <a:rPr lang="ru-RU" sz="2200" b="1" dirty="0" smtClean="0">
                <a:latin typeface="Arial" pitchFamily="34" charset="0"/>
                <a:cs typeface="Arial" pitchFamily="34" charset="0"/>
              </a:rPr>
              <a:t>Дети с ОВЗ </a:t>
            </a:r>
            <a:r>
              <a:rPr lang="ru-RU" sz="2200" b="1" u="sng" dirty="0" smtClean="0">
                <a:latin typeface="Arial" pitchFamily="34" charset="0"/>
                <a:cs typeface="Arial" pitchFamily="34" charset="0"/>
              </a:rPr>
              <a:t>принимаются на обучение </a:t>
            </a:r>
            <a:r>
              <a:rPr lang="ru-RU" sz="2200" b="1" dirty="0" smtClean="0">
                <a:latin typeface="Arial" pitchFamily="34" charset="0"/>
                <a:cs typeface="Arial" pitchFamily="34" charset="0"/>
              </a:rPr>
              <a:t>по адаптированной основной общеобразовательной программе только с согласия родителей (законных представителей) и на </a:t>
            </a:r>
            <a:r>
              <a:rPr lang="ru-RU" sz="2200" b="1" u="sng" dirty="0" smtClean="0">
                <a:latin typeface="Arial" pitchFamily="34" charset="0"/>
                <a:cs typeface="Arial" pitchFamily="34" charset="0"/>
              </a:rPr>
              <a:t>основании рекомендаций психолого-медико-педагогической комиссии</a:t>
            </a:r>
            <a:r>
              <a:rPr lang="ru-RU" sz="2200" b="1" u="sng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b="1" u="sng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Прямоугольник 4"/>
          <p:cNvSpPr>
            <a:spLocks noChangeArrowheads="1"/>
          </p:cNvSpPr>
          <p:nvPr/>
        </p:nvSpPr>
        <p:spPr bwMode="auto">
          <a:xfrm>
            <a:off x="533400" y="228600"/>
            <a:ext cx="8064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ВАРИАНТЫ ФГОС </a:t>
            </a:r>
            <a:endParaRPr lang="ru-RU" sz="3600">
              <a:solidFill>
                <a:srgbClr val="C00000"/>
              </a:solidFill>
              <a:latin typeface="Arial Black" pitchFamily="34" charset="0"/>
              <a:cs typeface="Times New Roman" pitchFamily="18" charset="0"/>
            </a:endParaRPr>
          </a:p>
        </p:txBody>
      </p:sp>
      <p:graphicFrame>
        <p:nvGraphicFramePr>
          <p:cNvPr id="3383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804305"/>
              </p:ext>
            </p:extLst>
          </p:nvPr>
        </p:nvGraphicFramePr>
        <p:xfrm>
          <a:off x="304800" y="1143000"/>
          <a:ext cx="8610600" cy="5564825"/>
        </p:xfrm>
        <a:graphic>
          <a:graphicData uri="http://schemas.openxmlformats.org/drawingml/2006/table">
            <a:tbl>
              <a:tblPr/>
              <a:tblGrid>
                <a:gridCol w="5391150"/>
                <a:gridCol w="3219450"/>
              </a:tblGrid>
              <a:tr h="688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Категория детей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Вариант программы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Глухие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IV </a:t>
                      </a: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7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Слабослышащие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III</a:t>
                      </a: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7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Слепые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IV </a:t>
                      </a: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7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Слабовидящие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III</a:t>
                      </a: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7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Обучающиеся с нарушениями речи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7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Обучающиеся с НОДА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IV </a:t>
                      </a: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7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Обучающиеся с ЗПР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7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Обучающиеся с РАС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III</a:t>
                      </a: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IV </a:t>
                      </a: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7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Обучающиеся с умственной отсталостью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7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IV 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7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352425" y="304800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ru-RU" sz="3600" dirty="0" smtClean="0">
                <a:solidFill>
                  <a:srgbClr val="C00000"/>
                </a:solidFill>
                <a:latin typeface="Arial Black" pitchFamily="34" charset="0"/>
              </a:rPr>
              <a:t>ФГОС является основой </a:t>
            </a:r>
            <a:r>
              <a:rPr lang="ru-RU" sz="3600" dirty="0" smtClean="0">
                <a:solidFill>
                  <a:srgbClr val="C00000"/>
                </a:solidFill>
                <a:latin typeface="Arial Black" pitchFamily="34" charset="0"/>
              </a:rPr>
              <a:t>для:</a:t>
            </a:r>
            <a:endParaRPr lang="ru-RU" sz="3600" b="1" dirty="0" smtClean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19200"/>
            <a:ext cx="8610600" cy="5638800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endParaRPr lang="ru-RU" sz="800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ru-RU" sz="800" b="1" i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r>
              <a:rPr lang="ru-RU" sz="2600" b="1" dirty="0" smtClean="0">
                <a:latin typeface="+mj-lt"/>
              </a:rPr>
              <a:t>осуществления лицензирования образовательной деятельности;</a:t>
            </a:r>
          </a:p>
          <a:p>
            <a:pPr>
              <a:lnSpc>
                <a:spcPct val="80000"/>
              </a:lnSpc>
              <a:defRPr/>
            </a:pPr>
            <a:r>
              <a:rPr lang="ru-RU" sz="2600" b="1" dirty="0" smtClean="0">
                <a:latin typeface="+mj-lt"/>
              </a:rPr>
              <a:t>государственной аккредитации образовательной деятельности;</a:t>
            </a:r>
          </a:p>
          <a:p>
            <a:pPr>
              <a:lnSpc>
                <a:spcPct val="80000"/>
              </a:lnSpc>
              <a:defRPr/>
            </a:pPr>
            <a:r>
              <a:rPr lang="ru-RU" sz="2600" b="1" dirty="0" smtClean="0">
                <a:latin typeface="+mj-lt"/>
              </a:rPr>
              <a:t>разработки и реализации АООП НОО обучающихся с ОВЗ, АООП (СИПР) обучающихся с умственной отсталостью;</a:t>
            </a:r>
          </a:p>
          <a:p>
            <a:pPr>
              <a:lnSpc>
                <a:spcPct val="80000"/>
              </a:lnSpc>
              <a:defRPr/>
            </a:pPr>
            <a:r>
              <a:rPr lang="ru-RU" sz="2600" b="1" dirty="0" smtClean="0">
                <a:latin typeface="+mj-lt"/>
              </a:rPr>
              <a:t>определения требований к результатам освоения АООП (СИПР);</a:t>
            </a:r>
          </a:p>
          <a:p>
            <a:pPr>
              <a:lnSpc>
                <a:spcPct val="80000"/>
              </a:lnSpc>
              <a:defRPr/>
            </a:pPr>
            <a:r>
              <a:rPr lang="ru-RU" sz="2600" b="1" dirty="0" smtClean="0">
                <a:latin typeface="+mj-lt"/>
              </a:rPr>
              <a:t>разработки нормативов финансового обеспечения реализации АООП (СИПР);</a:t>
            </a:r>
          </a:p>
          <a:p>
            <a:pPr>
              <a:lnSpc>
                <a:spcPct val="80000"/>
              </a:lnSpc>
              <a:defRPr/>
            </a:pPr>
            <a:r>
              <a:rPr lang="ru-RU" sz="2600" b="1" dirty="0" smtClean="0">
                <a:latin typeface="+mj-lt"/>
              </a:rPr>
              <a:t>объективной оценки соответствия образовательной деятельности организации требованиям Стандарта.</a:t>
            </a:r>
          </a:p>
          <a:p>
            <a:pPr>
              <a:lnSpc>
                <a:spcPct val="80000"/>
              </a:lnSpc>
              <a:defRPr/>
            </a:pPr>
            <a:endParaRPr lang="ru-RU" sz="2800" b="1" i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ru-RU" sz="2400" b="1" i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0"/>
            <a:ext cx="9144000" cy="381000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Локальные акты образовательной  организации, регламентирующие образование детей с ОВЗ</a:t>
            </a:r>
            <a:endParaRPr lang="ru-RU" sz="3200" b="1" dirty="0" smtClean="0">
              <a:solidFill>
                <a:srgbClr val="C00000"/>
              </a:solidFill>
            </a:endParaRPr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828800"/>
            <a:ext cx="8648700" cy="5257800"/>
          </a:xfrm>
        </p:spPr>
        <p:txBody>
          <a:bodyPr/>
          <a:lstStyle/>
          <a:p>
            <a:pPr algn="just">
              <a:defRPr/>
            </a:pPr>
            <a:r>
              <a:rPr lang="ru-RU" sz="2200" b="1" dirty="0" smtClean="0"/>
              <a:t>Образовательная программа общеобразовательной </a:t>
            </a:r>
            <a:r>
              <a:rPr lang="ru-RU" sz="2200" b="1" dirty="0" smtClean="0"/>
              <a:t>организации</a:t>
            </a:r>
            <a:endParaRPr lang="ru-RU" sz="2200" b="1" dirty="0" smtClean="0"/>
          </a:p>
          <a:p>
            <a:pPr algn="just">
              <a:defRPr/>
            </a:pPr>
            <a:r>
              <a:rPr lang="ru-RU" sz="2200" b="1" dirty="0" smtClean="0"/>
              <a:t>Положения об инклюзивном классе (классе интегрированного обучения), структурных подразделениях, ПМПк (Совете по инклюзии), методическом объединении и др</a:t>
            </a:r>
            <a:r>
              <a:rPr lang="ru-RU" sz="2200" b="1" dirty="0" smtClean="0"/>
              <a:t>.)</a:t>
            </a:r>
            <a:endParaRPr lang="ru-RU" sz="2200" b="1" dirty="0" smtClean="0"/>
          </a:p>
          <a:p>
            <a:pPr algn="just">
              <a:defRPr/>
            </a:pPr>
            <a:r>
              <a:rPr lang="ru-RU" sz="2200" b="1" dirty="0" smtClean="0"/>
              <a:t>Годовой план общеобразовательной </a:t>
            </a:r>
            <a:r>
              <a:rPr lang="ru-RU" sz="2200" b="1" dirty="0" smtClean="0"/>
              <a:t>организации</a:t>
            </a:r>
            <a:endParaRPr lang="ru-RU" sz="2200" b="1" dirty="0" smtClean="0"/>
          </a:p>
          <a:p>
            <a:pPr algn="just">
              <a:defRPr/>
            </a:pPr>
            <a:r>
              <a:rPr lang="ru-RU" sz="2200" b="1" dirty="0" smtClean="0"/>
              <a:t>Инструкции </a:t>
            </a:r>
            <a:r>
              <a:rPr lang="ru-RU" sz="2200" b="1" dirty="0"/>
              <a:t>по технике </a:t>
            </a:r>
            <a:r>
              <a:rPr lang="ru-RU" sz="2200" b="1" dirty="0" smtClean="0"/>
              <a:t>безопасности</a:t>
            </a:r>
            <a:endParaRPr lang="ru-RU" sz="2200" b="1" dirty="0" smtClean="0"/>
          </a:p>
          <a:p>
            <a:pPr algn="just">
              <a:defRPr/>
            </a:pPr>
            <a:r>
              <a:rPr lang="ru-RU" sz="2200" b="1" dirty="0" smtClean="0"/>
              <a:t>Коллективный договор образовательной </a:t>
            </a:r>
            <a:r>
              <a:rPr lang="ru-RU" sz="2200" b="1" dirty="0" smtClean="0"/>
              <a:t>организации</a:t>
            </a:r>
            <a:endParaRPr lang="ru-RU" sz="2200" b="1" dirty="0" smtClean="0"/>
          </a:p>
          <a:p>
            <a:pPr algn="just">
              <a:defRPr/>
            </a:pPr>
            <a:r>
              <a:rPr lang="ru-RU" sz="2200" b="1" dirty="0" smtClean="0"/>
              <a:t>Должностные инструкции работников инклюзивного (интегрированного) класса и структурных </a:t>
            </a:r>
            <a:r>
              <a:rPr lang="ru-RU" sz="2200" b="1" dirty="0" smtClean="0"/>
              <a:t>подразделений</a:t>
            </a:r>
            <a:endParaRPr lang="ru-RU" sz="2200" b="1" dirty="0" smtClean="0"/>
          </a:p>
          <a:p>
            <a:pPr algn="just">
              <a:defRPr/>
            </a:pPr>
            <a:r>
              <a:rPr lang="ru-RU" sz="2200" b="1" dirty="0" smtClean="0"/>
              <a:t>Варианты </a:t>
            </a:r>
            <a:r>
              <a:rPr lang="ru-RU" sz="2200" b="1" dirty="0"/>
              <a:t>договоров с </a:t>
            </a:r>
            <a:r>
              <a:rPr lang="ru-RU" sz="2200" b="1" dirty="0" smtClean="0"/>
              <a:t>родителями</a:t>
            </a:r>
            <a:endParaRPr lang="ru-RU" sz="2200" b="1" dirty="0" smtClean="0"/>
          </a:p>
          <a:p>
            <a:pPr algn="just">
              <a:defRPr/>
            </a:pPr>
            <a:endParaRPr lang="ru-RU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533400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Локальные акты образовательной  организации, регламентирующие  образование детей с ОВЗ</a:t>
            </a:r>
            <a:endParaRPr lang="ru-RU" sz="3200" b="1" dirty="0" smtClean="0">
              <a:solidFill>
                <a:srgbClr val="C00000"/>
              </a:solidFill>
            </a:endParaRPr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8686800" cy="5562600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ru-RU" sz="2300" b="1" dirty="0" smtClean="0"/>
              <a:t>Приказы  общеобразовательной организации:</a:t>
            </a:r>
            <a:endParaRPr lang="ru-RU" sz="2300" b="1" dirty="0"/>
          </a:p>
          <a:p>
            <a:pPr algn="just">
              <a:defRPr/>
            </a:pPr>
            <a:r>
              <a:rPr lang="ru-RU" sz="2200" b="1" dirty="0" smtClean="0"/>
              <a:t>о </a:t>
            </a:r>
            <a:r>
              <a:rPr lang="ru-RU" sz="2200" b="1" dirty="0"/>
              <a:t>создании и комплектовании </a:t>
            </a:r>
            <a:r>
              <a:rPr lang="ru-RU" sz="2200" b="1" dirty="0" smtClean="0"/>
              <a:t> инклюзивного класса или класса интегрированного </a:t>
            </a:r>
            <a:r>
              <a:rPr lang="ru-RU" sz="2200" b="1" dirty="0" smtClean="0"/>
              <a:t>обучения;</a:t>
            </a:r>
            <a:endParaRPr lang="ru-RU" sz="2200" b="1" dirty="0"/>
          </a:p>
          <a:p>
            <a:pPr algn="just">
              <a:defRPr/>
            </a:pPr>
            <a:r>
              <a:rPr lang="ru-RU" sz="2200" b="1" dirty="0" smtClean="0"/>
              <a:t>о </a:t>
            </a:r>
            <a:r>
              <a:rPr lang="ru-RU" sz="2200" b="1" dirty="0"/>
              <a:t>создании и утверждении </a:t>
            </a:r>
            <a:r>
              <a:rPr lang="ru-RU" sz="2200" b="1" dirty="0" smtClean="0"/>
              <a:t>структурных </a:t>
            </a:r>
            <a:r>
              <a:rPr lang="ru-RU" sz="2200" b="1" dirty="0" smtClean="0"/>
              <a:t>подразделений;</a:t>
            </a:r>
            <a:endParaRPr lang="ru-RU" sz="2200" b="1" dirty="0" smtClean="0"/>
          </a:p>
          <a:p>
            <a:pPr algn="just">
              <a:defRPr/>
            </a:pPr>
            <a:r>
              <a:rPr lang="ru-RU" sz="2200" b="1" dirty="0" smtClean="0"/>
              <a:t>о </a:t>
            </a:r>
            <a:r>
              <a:rPr lang="ru-RU" sz="2200" b="1" dirty="0"/>
              <a:t>создании и утверждении состава </a:t>
            </a:r>
            <a:r>
              <a:rPr lang="ru-RU" sz="2200" b="1" dirty="0" smtClean="0"/>
              <a:t>(ПМПк) </a:t>
            </a:r>
            <a:r>
              <a:rPr lang="ru-RU" sz="2200" b="1" dirty="0"/>
              <a:t>или Совета по </a:t>
            </a:r>
            <a:r>
              <a:rPr lang="ru-RU" sz="2200" b="1" dirty="0" smtClean="0"/>
              <a:t>инклюзии, о назначении руководителя ;  </a:t>
            </a:r>
            <a:endParaRPr lang="ru-RU" sz="2200" b="1" dirty="0"/>
          </a:p>
          <a:p>
            <a:pPr algn="just">
              <a:defRPr/>
            </a:pPr>
            <a:r>
              <a:rPr lang="ru-RU" sz="2200" b="1" dirty="0" smtClean="0"/>
              <a:t>о </a:t>
            </a:r>
            <a:r>
              <a:rPr lang="ru-RU" sz="2200" b="1" dirty="0"/>
              <a:t>зачислении, отчислении и переводе </a:t>
            </a:r>
            <a:r>
              <a:rPr lang="ru-RU" sz="2200" b="1" dirty="0" smtClean="0"/>
              <a:t>обучающихся внутри общеобразовательного учреждения;</a:t>
            </a:r>
          </a:p>
          <a:p>
            <a:pPr algn="just">
              <a:defRPr/>
            </a:pPr>
            <a:r>
              <a:rPr lang="ru-RU" sz="2200" b="1" dirty="0" smtClean="0"/>
              <a:t>об </a:t>
            </a:r>
            <a:r>
              <a:rPr lang="ru-RU" sz="2200" b="1" dirty="0"/>
              <a:t>утверждении положений, планов, графиков, циклограмм работы персонала </a:t>
            </a:r>
            <a:r>
              <a:rPr lang="ru-RU" sz="2200" b="1" dirty="0" smtClean="0"/>
              <a:t>класса и </a:t>
            </a:r>
            <a:r>
              <a:rPr lang="ru-RU" sz="2200" b="1" dirty="0"/>
              <a:t>структурных подразделений;</a:t>
            </a:r>
          </a:p>
          <a:p>
            <a:pPr algn="just">
              <a:defRPr/>
            </a:pPr>
            <a:r>
              <a:rPr lang="ru-RU" sz="2200" b="1" dirty="0" smtClean="0"/>
              <a:t>об  утверждении Штатного расписания и должностных инструкции работников класса и структурных подразделений, нагрузки педагогам и </a:t>
            </a:r>
            <a:r>
              <a:rPr lang="ru-RU" sz="2200" b="1" dirty="0" smtClean="0"/>
              <a:t>специалистам</a:t>
            </a:r>
            <a:r>
              <a:rPr lang="ru-RU" sz="2300" b="1" dirty="0"/>
              <a:t>.</a:t>
            </a:r>
            <a:endParaRPr lang="ru-RU" sz="23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304800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ФЗ  ОБ ОБРАЗОВАНИИ </a:t>
            </a:r>
            <a:b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В РОССИЙСКОЙ ФЕДЕРАЦИИ </a:t>
            </a:r>
            <a:br>
              <a:rPr lang="ru-RU" sz="2800" b="1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</a:br>
            <a:r>
              <a:rPr lang="ru-RU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 29 декабря 2012 года N 273-ФЗ</a:t>
            </a:r>
            <a:br>
              <a:rPr lang="ru-RU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chemeClr val="tx1"/>
                </a:solidFill>
              </a:rPr>
              <a:t/>
            </a:r>
            <a:br>
              <a:rPr lang="ru-RU" sz="1200" b="1" dirty="0" smtClean="0">
                <a:solidFill>
                  <a:schemeClr val="tx1"/>
                </a:solidFill>
              </a:rPr>
            </a:br>
            <a:endParaRPr lang="ru-RU" sz="1200" dirty="0" smtClean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381000" y="1600200"/>
            <a:ext cx="8534400" cy="5257800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FontTx/>
              <a:buNone/>
              <a:defRPr/>
            </a:pPr>
            <a:endParaRPr lang="ru-RU" sz="2400" b="1" u="sng" dirty="0" smtClean="0">
              <a:solidFill>
                <a:srgbClr val="00007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FontTx/>
              <a:buNone/>
              <a:defRPr/>
            </a:pPr>
            <a:r>
              <a:rPr lang="ru-RU" sz="2400" b="1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12. Государство в лице уполномоченных им органов государственной власти РФ и органов государственной власти субъектов РФ </a:t>
            </a:r>
            <a:r>
              <a:rPr lang="ru-RU" sz="2400" b="1" u="sng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обеспечивает подготовку педагогических работников, владеющих специальными педагогическими подходами и методами обучения и воспитания обучающихся с ОВЗ,</a:t>
            </a:r>
            <a:r>
              <a:rPr lang="ru-RU" sz="2400" b="1" dirty="0" smtClean="0">
                <a:solidFill>
                  <a:srgbClr val="000070"/>
                </a:solidFill>
                <a:latin typeface="Arial" pitchFamily="34" charset="0"/>
                <a:cs typeface="Arial" pitchFamily="34" charset="0"/>
              </a:rPr>
              <a:t> и содействует привлечению таких работников в организации, осуществляющие образовательную деятельность.</a:t>
            </a:r>
          </a:p>
          <a:p>
            <a:pPr marL="0" indent="0" algn="just">
              <a:spcBef>
                <a:spcPct val="0"/>
              </a:spcBef>
              <a:buFontTx/>
              <a:buNone/>
              <a:defRPr/>
            </a:pPr>
            <a:endParaRPr lang="ru-RU" sz="2400" b="1" dirty="0" smtClean="0">
              <a:solidFill>
                <a:srgbClr val="00007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5" name="Rectangle 1"/>
          <p:cNvSpPr>
            <a:spLocks noGrp="1" noChangeArrowheads="1"/>
          </p:cNvSpPr>
          <p:nvPr>
            <p:ph type="body" idx="1"/>
          </p:nvPr>
        </p:nvSpPr>
        <p:spPr>
          <a:xfrm>
            <a:off x="228600" y="257688"/>
            <a:ext cx="8763000" cy="6414064"/>
          </a:xfrm>
        </p:spPr>
        <p:txBody>
          <a:bodyPr anchor="ctr">
            <a:spAutoFit/>
          </a:bodyPr>
          <a:lstStyle/>
          <a:p>
            <a:pPr marL="0" indent="0" algn="ctr">
              <a:buFontTx/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  <a:t>Министерство образования и науки </a:t>
            </a: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  <a:t>РФ</a:t>
            </a:r>
            <a:b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  <a:t>Департамент </a:t>
            </a: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  <a:t>общего </a:t>
            </a: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  <a:t>образования</a:t>
            </a:r>
            <a:b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  <a:t>Комментарии </a:t>
            </a: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  <a:t>к ФГОС дошкольного образования  РФ </a:t>
            </a: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  <a:t>(</a:t>
            </a:r>
            <a:r>
              <a:rPr lang="ru-RU" sz="2400" b="1" dirty="0" smtClean="0">
                <a:solidFill>
                  <a:srgbClr val="C00000"/>
                </a:solidFill>
                <a:latin typeface="Arial Black" pitchFamily="34" charset="0"/>
              </a:rPr>
              <a:t>от 28 февраля 2014 год № 08-249)</a:t>
            </a:r>
          </a:p>
          <a:p>
            <a:pPr marL="88900" indent="176213" algn="just">
              <a:buFontTx/>
              <a:buNone/>
              <a:defRPr/>
            </a:pPr>
            <a:r>
              <a:rPr lang="ru-RU" sz="2400" b="1" dirty="0" smtClean="0">
                <a:latin typeface="Arial Black" pitchFamily="34" charset="0"/>
              </a:rPr>
              <a:t>  </a:t>
            </a:r>
            <a:r>
              <a:rPr lang="ru-RU" sz="2000" b="1" dirty="0" smtClean="0">
                <a:latin typeface="Arial Black" pitchFamily="34" charset="0"/>
              </a:rPr>
              <a:t> </a:t>
            </a:r>
            <a:endParaRPr lang="ru-RU" sz="2400" dirty="0" smtClean="0"/>
          </a:p>
          <a:p>
            <a:pPr marL="88900" indent="6350" algn="just">
              <a:buFontTx/>
              <a:buNone/>
              <a:defRPr/>
            </a:pP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Педагогическими </a:t>
            </a: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работниками, дополнительно привлекаемыми для обеспечения реализации Программы </a:t>
            </a:r>
            <a:r>
              <a:rPr lang="ru-RU" sz="2200" b="1" u="sng" dirty="0" smtClean="0">
                <a:solidFill>
                  <a:srgbClr val="000070"/>
                </a:solidFill>
                <a:latin typeface="Arial Black" pitchFamily="34" charset="0"/>
              </a:rPr>
              <a:t>в группах для детей с ОВЗ </a:t>
            </a: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(пункт 3.4.3. Стандарта) и </a:t>
            </a:r>
            <a:r>
              <a:rPr lang="ru-RU" sz="2200" b="1" u="sng" dirty="0" smtClean="0">
                <a:solidFill>
                  <a:srgbClr val="000070"/>
                </a:solidFill>
                <a:latin typeface="Arial Black" pitchFamily="34" charset="0"/>
              </a:rPr>
              <a:t>в общеразвивающих группах, в которых обучаются дети с ОВЗ </a:t>
            </a: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(пункт 3.4.3. Стандарта), являются:</a:t>
            </a:r>
          </a:p>
          <a:p>
            <a:pPr marL="431800" algn="just">
              <a:defRPr/>
            </a:pP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учителя-дефектологи, </a:t>
            </a:r>
          </a:p>
          <a:p>
            <a:pPr marL="431800" algn="just">
              <a:defRPr/>
            </a:pP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учителя-логопеды, </a:t>
            </a:r>
          </a:p>
          <a:p>
            <a:pPr marL="431800" algn="just">
              <a:defRPr/>
            </a:pP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в случае необходимости – социальные педагоги. </a:t>
            </a:r>
          </a:p>
          <a:p>
            <a:pPr marL="88900" indent="176213" algn="just">
              <a:buFontTx/>
              <a:buNone/>
              <a:defRPr/>
            </a:pPr>
            <a:r>
              <a:rPr lang="ru-RU" sz="2200" b="1" dirty="0" smtClean="0">
                <a:solidFill>
                  <a:srgbClr val="000070"/>
                </a:solidFill>
                <a:latin typeface="Arial Black" pitchFamily="34" charset="0"/>
              </a:rPr>
              <a:t>Рекомендованное количество соответствующих педагогов в расчете </a:t>
            </a:r>
            <a:r>
              <a:rPr lang="ru-RU" sz="2200" b="1" u="sng" dirty="0" smtClean="0">
                <a:solidFill>
                  <a:srgbClr val="000070"/>
                </a:solidFill>
                <a:latin typeface="Arial Black" pitchFamily="34" charset="0"/>
              </a:rPr>
              <a:t>на одну группу (для обоих случаев) составляет 1 ставку на </a:t>
            </a:r>
            <a:r>
              <a:rPr lang="ru-RU" sz="2200" b="1" u="sng" dirty="0" smtClean="0">
                <a:solidFill>
                  <a:srgbClr val="000070"/>
                </a:solidFill>
                <a:latin typeface="Arial Black" pitchFamily="34" charset="0"/>
              </a:rPr>
              <a:t>группу.</a:t>
            </a:r>
            <a:endParaRPr lang="ru-RU" sz="2200" b="1" u="sng" dirty="0" smtClean="0">
              <a:solidFill>
                <a:srgbClr val="00007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38200"/>
            <a:ext cx="9296400" cy="1249363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rgbClr val="C00000"/>
                </a:solidFill>
              </a:rPr>
              <a:t>Приказ Министерства образования и науки </a:t>
            </a:r>
            <a:r>
              <a:rPr lang="ru-RU" sz="2800" b="1" dirty="0" smtClean="0">
                <a:solidFill>
                  <a:srgbClr val="C00000"/>
                </a:solidFill>
              </a:rPr>
              <a:t>Р Ф от 30 августа 2013 г. N 1015 г. Москва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"Об утверждении Порядка организации и осуществления образовательной деятельности по основным общеобразовательным программам - образовательным программам начального общего, основного общего и среднего общего образования"</a:t>
            </a:r>
            <a:endPara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895600"/>
            <a:ext cx="8686800" cy="3657600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ru-RU" sz="2000" b="1" dirty="0" smtClean="0"/>
              <a:t>При организации образовательной деятельности по АООП НОО создаются условия для лечебно-восстановительной работы, организации образовательной деятельности и коррекционных занятий с учетом особенностей учащихся из </a:t>
            </a:r>
            <a:r>
              <a:rPr lang="ru-RU" sz="2000" b="1" u="sng" dirty="0" smtClean="0"/>
              <a:t>расчета по одной штатной единице:</a:t>
            </a:r>
          </a:p>
          <a:p>
            <a:pPr marL="176213" indent="-176213" algn="just">
              <a:defRPr/>
            </a:pPr>
            <a:r>
              <a:rPr lang="ru-RU" sz="2210" b="1" dirty="0" smtClean="0"/>
              <a:t>учителя-дефектолога (сурдопедагога, тифлопедагога) на каждые 6-12 учащихся с ОВЗ;</a:t>
            </a:r>
          </a:p>
          <a:p>
            <a:pPr marL="176213" indent="-176213" algn="just">
              <a:defRPr/>
            </a:pPr>
            <a:r>
              <a:rPr lang="ru-RU" sz="2210" b="1" dirty="0" smtClean="0"/>
              <a:t>учителя-логопеда на каждые 6-12 учащихся с ОВЗ;</a:t>
            </a:r>
          </a:p>
          <a:p>
            <a:pPr marL="176213" indent="-176213" algn="just">
              <a:defRPr/>
            </a:pPr>
            <a:r>
              <a:rPr lang="ru-RU" sz="2210" b="1" dirty="0" smtClean="0"/>
              <a:t>педагога-психолога на каждые 20 учащихся с ОВЗ;</a:t>
            </a:r>
          </a:p>
          <a:p>
            <a:pPr marL="176213" indent="-176213" algn="just">
              <a:defRPr/>
            </a:pPr>
            <a:r>
              <a:rPr lang="ru-RU" sz="2210" b="1" dirty="0" smtClean="0"/>
              <a:t>тьютора, ассистента (помощника) на каждые 1-6 учащихся с ОВЗ.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  <a:t>Взаимодействие </a:t>
            </a: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Arial Black" pitchFamily="34" charset="0"/>
              </a:rPr>
              <a:t>педагогов </a:t>
            </a:r>
            <a: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  <a:t>и специалистов </a:t>
            </a:r>
          </a:p>
          <a:p>
            <a:pPr algn="ctr" eaLnBrk="1" hangingPunct="1"/>
            <a:r>
              <a:rPr lang="ru-RU" sz="3200" b="1" dirty="0">
                <a:solidFill>
                  <a:srgbClr val="C00000"/>
                </a:solidFill>
                <a:latin typeface="Arial Black" pitchFamily="34" charset="0"/>
              </a:rPr>
              <a:t>при обучении детей с ОВЗ</a:t>
            </a:r>
          </a:p>
        </p:txBody>
      </p:sp>
      <p:grpSp>
        <p:nvGrpSpPr>
          <p:cNvPr id="2" name="Группа 9"/>
          <p:cNvGrpSpPr>
            <a:grpSpLocks/>
          </p:cNvGrpSpPr>
          <p:nvPr/>
        </p:nvGrpSpPr>
        <p:grpSpPr bwMode="auto">
          <a:xfrm>
            <a:off x="533400" y="1676400"/>
            <a:ext cx="8134350" cy="4957763"/>
            <a:chOff x="457170" y="1828788"/>
            <a:chExt cx="8134407" cy="4957797"/>
          </a:xfrm>
          <a:solidFill>
            <a:srgbClr val="6565FF"/>
          </a:solidFill>
        </p:grpSpPr>
        <p:sp>
          <p:nvSpPr>
            <p:cNvPr id="3" name="Прямоугольник 2"/>
            <p:cNvSpPr/>
            <p:nvPr/>
          </p:nvSpPr>
          <p:spPr>
            <a:xfrm>
              <a:off x="457170" y="2209790"/>
              <a:ext cx="2571768" cy="1071569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rgbClr val="000070"/>
                  </a:solidFill>
                </a:rPr>
                <a:t>ВОСПИТАТЕЛЬ</a:t>
              </a: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457170" y="3505200"/>
              <a:ext cx="2571768" cy="1071571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rgbClr val="000070"/>
                  </a:solidFill>
                </a:rPr>
                <a:t>МУЗЫКАЛЬНЫЙ РУКОВОДИТЕЛЬ </a:t>
              </a: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6019809" y="3500435"/>
              <a:ext cx="2571768" cy="1071571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rgbClr val="000070"/>
                  </a:solidFill>
                </a:rPr>
                <a:t>СОЦИАЛЬНЫЙ ПЕДАГОГ</a:t>
              </a: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457170" y="4800608"/>
              <a:ext cx="2571768" cy="1071569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rgbClr val="000070"/>
                  </a:solidFill>
                </a:rPr>
                <a:t>ИНСТРУКТОР ПО ФИЗКУЛЬТУРЕ </a:t>
              </a: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5943608" y="4800608"/>
              <a:ext cx="2647969" cy="107157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rgbClr val="000070"/>
                  </a:solidFill>
                </a:rPr>
                <a:t>МЕДИЦИНСКИЙ ПЕРСОНАЛ </a:t>
              </a: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3276590" y="1828788"/>
              <a:ext cx="2571768" cy="107157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rgbClr val="000070"/>
                  </a:solidFill>
                </a:rPr>
                <a:t>ПЕДАГОГ- ПСИХОЛОГ </a:t>
              </a: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6019809" y="2205027"/>
              <a:ext cx="2571768" cy="1071571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rgbClr val="000070"/>
                  </a:solidFill>
                </a:rPr>
                <a:t>УЧИТЕЛЬ </a:t>
              </a: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3047988" y="5715015"/>
              <a:ext cx="2895620" cy="107157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rgbClr val="000070"/>
                  </a:solidFill>
                </a:rPr>
                <a:t>ПЕДАГОГ ДОПОЛНИТЕЛЬНОГО ОБРАЗОВАНИЯ</a:t>
              </a:r>
            </a:p>
          </p:txBody>
        </p:sp>
      </p:grpSp>
      <p:sp>
        <p:nvSpPr>
          <p:cNvPr id="9" name="Овал 8"/>
          <p:cNvSpPr/>
          <p:nvPr/>
        </p:nvSpPr>
        <p:spPr>
          <a:xfrm>
            <a:off x="3071802" y="2714620"/>
            <a:ext cx="3100398" cy="2928958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0070"/>
                </a:solidFill>
              </a:rPr>
              <a:t>ВЕДУЩИЙ СПЕЦИАЛИСТ УЧИТЕЛЬ-ДЕФЕКТОЛОГ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59632" y="327720"/>
            <a:ext cx="7128792" cy="1949152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0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Бюджетное учреждение высшего образования  </a:t>
            </a:r>
            <a:br>
              <a:rPr lang="ru-RU" sz="20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Ханты-Мансийского автономного округа – Югры «Сургутский государственный </a:t>
            </a:r>
            <a:br>
              <a:rPr lang="ru-RU" sz="20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педагогический университет»</a:t>
            </a:r>
            <a:br>
              <a:rPr lang="ru-RU" sz="20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Кафедра педагогического </a:t>
            </a:r>
            <a:br>
              <a:rPr lang="ru-RU" sz="24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и специального образования</a:t>
            </a:r>
            <a:r>
              <a:rPr lang="ru-RU" sz="20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20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  <a:endParaRPr lang="ru-RU" sz="2000" dirty="0" smtClean="0">
              <a:solidFill>
                <a:srgbClr val="00007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685801" y="4035152"/>
            <a:ext cx="7848600" cy="762000"/>
          </a:xfrm>
          <a:prstGeom prst="roundRect">
            <a:avLst/>
          </a:prstGeom>
          <a:ln>
            <a:headEnd/>
            <a:tailEnd/>
          </a:ln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/>
          <a:p>
            <a:pPr algn="ctr">
              <a:defRPr/>
            </a:pPr>
            <a:r>
              <a:rPr lang="ru-RU" sz="2600" b="1" dirty="0" smtClean="0">
                <a:solidFill>
                  <a:srgbClr val="000070"/>
                </a:solidFill>
                <a:latin typeface="Arial Black" pitchFamily="34" charset="0"/>
              </a:rPr>
              <a:t>БАКАЛАВРИАТ</a:t>
            </a:r>
            <a:endParaRPr lang="ru-RU" sz="2600" dirty="0">
              <a:solidFill>
                <a:srgbClr val="000070"/>
              </a:solidFill>
              <a:latin typeface="Arial Black" pitchFamily="34" charset="0"/>
            </a:endParaRP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685800" y="5013176"/>
            <a:ext cx="7848600" cy="685800"/>
          </a:xfrm>
          <a:prstGeom prst="roundRect">
            <a:avLst/>
          </a:prstGeom>
          <a:ln>
            <a:headEnd/>
            <a:tailEnd/>
          </a:ln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/>
          <a:p>
            <a:pPr algn="ctr">
              <a:defRPr/>
            </a:pPr>
            <a:r>
              <a:rPr lang="ru-RU" sz="2600" b="1" dirty="0" smtClean="0">
                <a:solidFill>
                  <a:srgbClr val="000070"/>
                </a:solidFill>
                <a:latin typeface="Arial Black" pitchFamily="34" charset="0"/>
              </a:rPr>
              <a:t>МАГИСТРАТУРА</a:t>
            </a:r>
            <a:endParaRPr lang="ru-RU" sz="2600" dirty="0">
              <a:solidFill>
                <a:srgbClr val="000070"/>
              </a:solidFill>
              <a:latin typeface="Arial Black" pitchFamily="34" charset="0"/>
            </a:endParaRP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679648" y="5877272"/>
            <a:ext cx="7854752" cy="685800"/>
          </a:xfrm>
          <a:prstGeom prst="roundRect">
            <a:avLst/>
          </a:prstGeom>
          <a:ln>
            <a:headEnd/>
            <a:tailEnd/>
          </a:ln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/>
          <a:p>
            <a:pPr algn="ctr">
              <a:defRPr/>
            </a:pPr>
            <a:r>
              <a:rPr lang="ru-RU" sz="2600" b="1" dirty="0" smtClean="0">
                <a:solidFill>
                  <a:srgbClr val="000070"/>
                </a:solidFill>
                <a:latin typeface="Arial Black" pitchFamily="34" charset="0"/>
              </a:rPr>
              <a:t>АСПИРАНТУРА</a:t>
            </a:r>
            <a:endParaRPr lang="ru-RU" sz="2600" dirty="0">
              <a:solidFill>
                <a:srgbClr val="000070"/>
              </a:solidFill>
              <a:latin typeface="Arial Black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2291388"/>
            <a:ext cx="88392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ПОДГОТОВКА КАДРОВ</a:t>
            </a:r>
            <a:b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 по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 направлению подготовки  </a:t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ru-RU" sz="2400" b="1" dirty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«Специальное (дефектологическое) образование» </a:t>
            </a:r>
            <a:endParaRPr lang="ru-RU" sz="2400" dirty="0">
              <a:solidFill>
                <a:srgbClr val="000070"/>
              </a:solidFill>
              <a:latin typeface="Arial" charset="0"/>
            </a:endParaRPr>
          </a:p>
        </p:txBody>
      </p:sp>
      <p:pic>
        <p:nvPicPr>
          <p:cNvPr id="9" name="Picture 4" descr="СУРГПУ 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2" y="-22225"/>
            <a:ext cx="1643062" cy="200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515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762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ПЕРЕПОДГОТОВКА КАДРОВ</a:t>
            </a:r>
            <a:b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по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направлению подготовки  </a:t>
            </a:r>
            <a:b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endParaRPr lang="ru-RU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533400" y="2895600"/>
            <a:ext cx="7870825" cy="990600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>
            <a:defPPr>
              <a:defRPr lang="ru-RU"/>
            </a:defPPr>
            <a:lvl1pPr algn="ctr">
              <a:defRPr sz="2600" b="1">
                <a:solidFill>
                  <a:srgbClr val="000070"/>
                </a:solidFill>
                <a:latin typeface="Arial Black" pitchFamily="34" charset="0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ru-RU" dirty="0"/>
              <a:t>ОЛИГОФРЕНОПЕДАГОГ </a:t>
            </a: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533400" y="4267200"/>
            <a:ext cx="7848600" cy="990600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>
            <a:defPPr>
              <a:defRPr lang="ru-RU"/>
            </a:defPPr>
            <a:lvl1pPr algn="ctr">
              <a:defRPr sz="2600" b="1">
                <a:solidFill>
                  <a:srgbClr val="000070"/>
                </a:solidFill>
                <a:latin typeface="Arial Black" pitchFamily="34" charset="0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ru-RU" dirty="0"/>
              <a:t>СУРДОПЕДАГОГ</a:t>
            </a: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533400" y="5638800"/>
            <a:ext cx="7924800" cy="990600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>
            <a:defPPr>
              <a:defRPr lang="ru-RU"/>
            </a:defPPr>
            <a:lvl1pPr algn="ctr">
              <a:defRPr sz="2600" b="1">
                <a:solidFill>
                  <a:srgbClr val="000070"/>
                </a:solidFill>
                <a:latin typeface="Arial Black" pitchFamily="34" charset="0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ru-RU" dirty="0"/>
              <a:t>ТИФЛОПЕДАГОГ</a:t>
            </a: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609600" y="1524000"/>
            <a:ext cx="7848600" cy="990600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>
            <a:defPPr>
              <a:defRPr lang="ru-RU"/>
            </a:defPPr>
            <a:lvl1pPr algn="ctr">
              <a:defRPr sz="2600" b="1">
                <a:solidFill>
                  <a:srgbClr val="000070"/>
                </a:solidFill>
                <a:latin typeface="Arial Black" pitchFamily="34" charset="0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ru-RU" dirty="0"/>
              <a:t>УЧИТЕЛЬ-ЛОГОПЕД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57188"/>
            <a:ext cx="8229600" cy="481012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ПРОФЕССИОНАЛЬНАЯ ГОТОВНОСТЬ ПЕДАГОГОВ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381000" y="1219200"/>
            <a:ext cx="8429904" cy="5300186"/>
            <a:chOff x="486183" y="860833"/>
            <a:chExt cx="8429904" cy="6826071"/>
          </a:xfrm>
        </p:grpSpPr>
        <p:grpSp>
          <p:nvGrpSpPr>
            <p:cNvPr id="44035" name="Group 3"/>
            <p:cNvGrpSpPr>
              <a:grpSpLocks/>
            </p:cNvGrpSpPr>
            <p:nvPr/>
          </p:nvGrpSpPr>
          <p:grpSpPr bwMode="auto">
            <a:xfrm>
              <a:off x="488950" y="860833"/>
              <a:ext cx="8426450" cy="5173264"/>
              <a:chOff x="1732" y="954"/>
              <a:chExt cx="9267" cy="9579"/>
            </a:xfrm>
          </p:grpSpPr>
          <p:sp>
            <p:nvSpPr>
              <p:cNvPr id="44041" name="Text Box 4"/>
              <p:cNvSpPr txBox="1">
                <a:spLocks noChangeArrowheads="1"/>
              </p:cNvSpPr>
              <p:nvPr/>
            </p:nvSpPr>
            <p:spPr bwMode="auto">
              <a:xfrm>
                <a:off x="1732" y="954"/>
                <a:ext cx="9267" cy="1028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flatTx/>
              </a:bodyPr>
              <a:lstStyle>
                <a:defPPr>
                  <a:defRPr lang="ru-RU"/>
                </a:defPPr>
                <a:lvl1pPr algn="ctr">
                  <a:defRPr sz="2600" b="1">
                    <a:solidFill>
                      <a:srgbClr val="000070"/>
                    </a:solidFill>
                    <a:latin typeface="Arial Black" pitchFamily="34" charset="0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</a:defRPr>
                </a:lvl9pPr>
              </a:lstStyle>
              <a:p>
                <a:r>
                  <a:rPr lang="ru-RU" altLang="ru-RU" sz="2400" dirty="0"/>
                  <a:t>информационная готовность</a:t>
                </a:r>
              </a:p>
            </p:txBody>
          </p:sp>
          <p:sp>
            <p:nvSpPr>
              <p:cNvPr id="62470" name="Text Box 6"/>
              <p:cNvSpPr txBox="1">
                <a:spLocks noChangeArrowheads="1"/>
              </p:cNvSpPr>
              <p:nvPr/>
            </p:nvSpPr>
            <p:spPr bwMode="auto">
              <a:xfrm>
                <a:off x="1732" y="8108"/>
                <a:ext cx="9265" cy="2425"/>
              </a:xfrm>
              <a:prstGeom prst="rect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flatTx/>
              </a:bodyPr>
              <a:lstStyle>
                <a:defPPr>
                  <a:defRPr lang="ru-RU"/>
                </a:defPPr>
                <a:lvl1pPr algn="ctr">
                  <a:defRPr sz="2600" b="1">
                    <a:solidFill>
                      <a:srgbClr val="000070"/>
                    </a:solidFill>
                    <a:latin typeface="Arial Black" pitchFamily="34" charset="0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</a:defRPr>
                </a:lvl9pPr>
              </a:lstStyle>
              <a:p>
                <a:r>
                  <a:rPr lang="ru-RU" sz="2400" dirty="0"/>
                  <a:t>готовность моделировать урок и использовать вариативность в процессе обучения </a:t>
                </a:r>
              </a:p>
            </p:txBody>
          </p:sp>
          <p:sp>
            <p:nvSpPr>
              <p:cNvPr id="62471" name="Text Box 7"/>
              <p:cNvSpPr txBox="1">
                <a:spLocks noChangeArrowheads="1"/>
              </p:cNvSpPr>
              <p:nvPr/>
            </p:nvSpPr>
            <p:spPr bwMode="auto">
              <a:xfrm>
                <a:off x="1732" y="2270"/>
                <a:ext cx="9267" cy="1584"/>
              </a:xfrm>
              <a:prstGeom prst="rect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flatTx/>
              </a:bodyPr>
              <a:lstStyle>
                <a:defPPr>
                  <a:defRPr lang="ru-RU"/>
                </a:defPPr>
                <a:lvl1pPr algn="ctr">
                  <a:defRPr sz="2600" b="1">
                    <a:solidFill>
                      <a:srgbClr val="000070"/>
                    </a:solidFill>
                    <a:latin typeface="Arial Black" pitchFamily="34" charset="0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</a:defRPr>
                </a:lvl9pPr>
              </a:lstStyle>
              <a:p>
                <a:r>
                  <a:rPr lang="ru-RU" sz="2400" dirty="0"/>
                  <a:t>знание основ специальной психологии и коррекционной педагогики</a:t>
                </a:r>
              </a:p>
            </p:txBody>
          </p:sp>
          <p:sp>
            <p:nvSpPr>
              <p:cNvPr id="13" name="Text Box 5"/>
              <p:cNvSpPr txBox="1">
                <a:spLocks noChangeArrowheads="1"/>
              </p:cNvSpPr>
              <p:nvPr/>
            </p:nvSpPr>
            <p:spPr bwMode="auto">
              <a:xfrm>
                <a:off x="1732" y="4132"/>
                <a:ext cx="9267" cy="2596"/>
              </a:xfrm>
              <a:prstGeom prst="rect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flatTx/>
              </a:bodyPr>
              <a:lstStyle>
                <a:defPPr>
                  <a:defRPr lang="ru-RU"/>
                </a:defPPr>
                <a:lvl1pPr algn="ctr">
                  <a:defRPr sz="2600" b="1">
                    <a:solidFill>
                      <a:srgbClr val="000070"/>
                    </a:solidFill>
                    <a:latin typeface="Arial Black" pitchFamily="34" charset="0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</a:defRPr>
                </a:lvl9pPr>
              </a:lstStyle>
              <a:p>
                <a:r>
                  <a:rPr lang="ru-RU" sz="2400" dirty="0"/>
                  <a:t>знание индивидуальных особенностей  детей с различными нарушениями в развитии </a:t>
                </a:r>
              </a:p>
            </p:txBody>
          </p:sp>
        </p:grpSp>
        <p:grpSp>
          <p:nvGrpSpPr>
            <p:cNvPr id="44037" name="Group 3"/>
            <p:cNvGrpSpPr>
              <a:grpSpLocks/>
            </p:cNvGrpSpPr>
            <p:nvPr/>
          </p:nvGrpSpPr>
          <p:grpSpPr bwMode="auto">
            <a:xfrm>
              <a:off x="486183" y="6248319"/>
              <a:ext cx="8429904" cy="1438585"/>
              <a:chOff x="11104" y="10105"/>
              <a:chExt cx="8482" cy="1907"/>
            </a:xfrm>
          </p:grpSpPr>
          <p:sp>
            <p:nvSpPr>
              <p:cNvPr id="44038" name="Text Box 6"/>
              <p:cNvSpPr txBox="1">
                <a:spLocks noChangeArrowheads="1"/>
              </p:cNvSpPr>
              <p:nvPr/>
            </p:nvSpPr>
            <p:spPr bwMode="auto">
              <a:xfrm>
                <a:off x="11107" y="11418"/>
                <a:ext cx="8479" cy="594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flatTx/>
              </a:bodyPr>
              <a:lstStyle>
                <a:defPPr>
                  <a:defRPr lang="ru-RU"/>
                </a:defPPr>
                <a:lvl1pPr algn="ctr">
                  <a:defRPr sz="2600" b="1">
                    <a:solidFill>
                      <a:srgbClr val="000070"/>
                    </a:solidFill>
                    <a:latin typeface="Arial Black" pitchFamily="34" charset="0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</a:defRPr>
                </a:lvl9pPr>
              </a:lstStyle>
              <a:p>
                <a:r>
                  <a:rPr lang="ru-RU" altLang="ru-RU" sz="2400" dirty="0"/>
                  <a:t>знание индивидуальных отличий </a:t>
                </a:r>
                <a:r>
                  <a:rPr lang="ru-RU" altLang="ru-RU" sz="2400" dirty="0" smtClean="0"/>
                  <a:t>детей</a:t>
                </a:r>
                <a:endParaRPr lang="ru-RU" altLang="ru-RU" sz="2400" dirty="0"/>
              </a:p>
            </p:txBody>
          </p:sp>
          <p:sp>
            <p:nvSpPr>
              <p:cNvPr id="19" name="Text Box 7"/>
              <p:cNvSpPr txBox="1">
                <a:spLocks noChangeArrowheads="1"/>
              </p:cNvSpPr>
              <p:nvPr/>
            </p:nvSpPr>
            <p:spPr bwMode="auto">
              <a:xfrm>
                <a:off x="11104" y="10105"/>
                <a:ext cx="8479" cy="1044"/>
              </a:xfrm>
              <a:prstGeom prst="rect">
                <a:avLst/>
              </a:prstGeom>
              <a:ln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flatTx/>
              </a:bodyPr>
              <a:lstStyle>
                <a:defPPr>
                  <a:defRPr lang="ru-RU"/>
                </a:defPPr>
                <a:lvl1pPr algn="ctr">
                  <a:defRPr sz="2600" b="1">
                    <a:solidFill>
                      <a:srgbClr val="000070"/>
                    </a:solidFill>
                    <a:latin typeface="Arial Black" pitchFamily="34" charset="0"/>
                  </a:defRPr>
                </a:lvl1pPr>
                <a:lvl2pPr>
                  <a:defRPr>
                    <a:solidFill>
                      <a:schemeClr val="lt1"/>
                    </a:solidFill>
                    <a:latin typeface="+mn-lt"/>
                  </a:defRPr>
                </a:lvl2pPr>
                <a:lvl3pPr>
                  <a:defRPr>
                    <a:solidFill>
                      <a:schemeClr val="lt1"/>
                    </a:solidFill>
                    <a:latin typeface="+mn-lt"/>
                  </a:defRPr>
                </a:lvl3pPr>
                <a:lvl4pPr>
                  <a:defRPr>
                    <a:solidFill>
                      <a:schemeClr val="lt1"/>
                    </a:solidFill>
                    <a:latin typeface="+mn-lt"/>
                  </a:defRPr>
                </a:lvl4pPr>
                <a:lvl5pPr>
                  <a:defRPr>
                    <a:solidFill>
                      <a:schemeClr val="lt1"/>
                    </a:solidFill>
                    <a:latin typeface="+mn-lt"/>
                  </a:defRPr>
                </a:lvl5pPr>
                <a:lvl6pPr>
                  <a:defRPr>
                    <a:solidFill>
                      <a:schemeClr val="lt1"/>
                    </a:solidFill>
                    <a:latin typeface="+mn-lt"/>
                  </a:defRPr>
                </a:lvl6pPr>
                <a:lvl7pPr>
                  <a:defRPr>
                    <a:solidFill>
                      <a:schemeClr val="lt1"/>
                    </a:solidFill>
                    <a:latin typeface="+mn-lt"/>
                  </a:defRPr>
                </a:lvl7pPr>
                <a:lvl8pPr>
                  <a:defRPr>
                    <a:solidFill>
                      <a:schemeClr val="lt1"/>
                    </a:solidFill>
                    <a:latin typeface="+mn-lt"/>
                  </a:defRPr>
                </a:lvl8pPr>
                <a:lvl9pPr>
                  <a:defRPr>
                    <a:solidFill>
                      <a:schemeClr val="lt1"/>
                    </a:solidFill>
                    <a:latin typeface="+mn-lt"/>
                  </a:defRPr>
                </a:lvl9pPr>
              </a:lstStyle>
              <a:p>
                <a:r>
                  <a:rPr lang="ru-RU" sz="2400" dirty="0"/>
                  <a:t>готовность к профессиональному </a:t>
                </a:r>
                <a:r>
                  <a:rPr lang="ru-RU" sz="2400" dirty="0" smtClean="0"/>
                  <a:t>взаимодействию и </a:t>
                </a:r>
                <a:r>
                  <a:rPr lang="ru-RU" sz="2400" dirty="0"/>
                  <a:t>обучению</a:t>
                </a:r>
              </a:p>
            </p:txBody>
          </p:sp>
        </p:grpSp>
        <p:sp>
          <p:nvSpPr>
            <p:cNvPr id="14" name="Text Box 5"/>
            <p:cNvSpPr txBox="1">
              <a:spLocks noChangeArrowheads="1"/>
            </p:cNvSpPr>
            <p:nvPr/>
          </p:nvSpPr>
          <p:spPr bwMode="auto">
            <a:xfrm>
              <a:off x="488950" y="4124317"/>
              <a:ext cx="8426922" cy="420939"/>
            </a:xfrm>
            <a:prstGeom prst="rect">
              <a:avLst/>
            </a:prstGeom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>
              <a:flatTx/>
            </a:bodyPr>
            <a:lstStyle>
              <a:defPPr>
                <a:defRPr lang="ru-RU"/>
              </a:defPPr>
              <a:lvl1pPr algn="ctr">
                <a:defRPr sz="2600" b="1">
                  <a:solidFill>
                    <a:srgbClr val="000070"/>
                  </a:solidFill>
                  <a:latin typeface="Arial Black" pitchFamily="34" charset="0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</a:defRPr>
              </a:lvl9pPr>
            </a:lstStyle>
            <a:p>
              <a:r>
                <a:rPr lang="ru-RU" sz="2400" dirty="0"/>
                <a:t>владение педагогическими технологиями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503238"/>
            <a:ext cx="8686800" cy="1401762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ПСИХОЛОГИЧЕСКАЯ  ГОТОВНОСТЬ ПЕДАГОГОВ К ОБРАЗОВАНИЮ </a:t>
            </a: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ДЕТЕЙ </a:t>
            </a:r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С ОГРАНИЧЕННЫМИ ВОЗМОЖНОСТЯМИ ЗДОРОВЬЯ</a:t>
            </a:r>
          </a:p>
        </p:txBody>
      </p:sp>
      <p:grpSp>
        <p:nvGrpSpPr>
          <p:cNvPr id="45059" name="Group 3"/>
          <p:cNvGrpSpPr>
            <a:grpSpLocks/>
          </p:cNvGrpSpPr>
          <p:nvPr/>
        </p:nvGrpSpPr>
        <p:grpSpPr bwMode="auto">
          <a:xfrm>
            <a:off x="457200" y="2286000"/>
            <a:ext cx="8153400" cy="4191000"/>
            <a:chOff x="1699" y="2457"/>
            <a:chExt cx="8965" cy="7846"/>
          </a:xfrm>
        </p:grpSpPr>
        <p:sp>
          <p:nvSpPr>
            <p:cNvPr id="62470" name="Text Box 6"/>
            <p:cNvSpPr txBox="1">
              <a:spLocks noChangeArrowheads="1"/>
            </p:cNvSpPr>
            <p:nvPr/>
          </p:nvSpPr>
          <p:spPr bwMode="auto">
            <a:xfrm>
              <a:off x="1732" y="8535"/>
              <a:ext cx="8932" cy="1768"/>
            </a:xfrm>
            <a:prstGeom prst="rect">
              <a:avLst/>
            </a:prstGeom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>
              <a:flatTx/>
            </a:bodyPr>
            <a:lstStyle>
              <a:defPPr>
                <a:defRPr lang="ru-RU"/>
              </a:defPPr>
              <a:lvl1pPr algn="ctr">
                <a:defRPr sz="2400" b="1">
                  <a:solidFill>
                    <a:srgbClr val="000070"/>
                  </a:solidFill>
                  <a:latin typeface="Arial Black" pitchFamily="34" charset="0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</a:defRPr>
              </a:lvl9pPr>
            </a:lstStyle>
            <a:p>
              <a:r>
                <a:rPr lang="ru-RU" dirty="0"/>
                <a:t>у</a:t>
              </a:r>
              <a:r>
                <a:rPr lang="ru-RU" dirty="0" smtClean="0"/>
                <a:t>довлетворенность </a:t>
              </a:r>
              <a:r>
                <a:rPr lang="ru-RU" dirty="0"/>
                <a:t>собственной педагогической деятельностью</a:t>
              </a:r>
            </a:p>
          </p:txBody>
        </p:sp>
        <p:sp>
          <p:nvSpPr>
            <p:cNvPr id="62471" name="Text Box 7"/>
            <p:cNvSpPr txBox="1">
              <a:spLocks noChangeArrowheads="1"/>
            </p:cNvSpPr>
            <p:nvPr/>
          </p:nvSpPr>
          <p:spPr bwMode="auto">
            <a:xfrm>
              <a:off x="1699" y="2457"/>
              <a:ext cx="8965" cy="1869"/>
            </a:xfrm>
            <a:prstGeom prst="rect">
              <a:avLst/>
            </a:prstGeom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>
              <a:flatTx/>
            </a:bodyPr>
            <a:lstStyle>
              <a:defPPr>
                <a:defRPr lang="ru-RU"/>
              </a:defPPr>
              <a:lvl1pPr algn="ctr">
                <a:defRPr sz="2400" b="1">
                  <a:solidFill>
                    <a:srgbClr val="000070"/>
                  </a:solidFill>
                  <a:latin typeface="Arial Black" pitchFamily="34" charset="0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</a:defRPr>
              </a:lvl9pPr>
            </a:lstStyle>
            <a:p>
              <a:r>
                <a:rPr lang="ru-RU" dirty="0"/>
                <a:t>э</a:t>
              </a:r>
              <a:r>
                <a:rPr lang="ru-RU" dirty="0" smtClean="0"/>
                <a:t>моциональное </a:t>
              </a:r>
              <a:r>
                <a:rPr lang="ru-RU" dirty="0"/>
                <a:t>принятие детей с различными типами нарушений в развитии</a:t>
              </a:r>
            </a:p>
          </p:txBody>
        </p:sp>
        <p:sp>
          <p:nvSpPr>
            <p:cNvPr id="13" name="Text Box 5"/>
            <p:cNvSpPr txBox="1">
              <a:spLocks noChangeArrowheads="1"/>
            </p:cNvSpPr>
            <p:nvPr/>
          </p:nvSpPr>
          <p:spPr bwMode="auto">
            <a:xfrm>
              <a:off x="1783" y="5310"/>
              <a:ext cx="8881" cy="2410"/>
            </a:xfrm>
            <a:prstGeom prst="rect">
              <a:avLst/>
            </a:prstGeom>
            <a:ln>
              <a:headEnd/>
              <a:tailEnd/>
            </a:ln>
            <a:extLst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>
              <a:flatTx/>
            </a:bodyPr>
            <a:lstStyle>
              <a:defPPr>
                <a:defRPr lang="ru-RU"/>
              </a:defPPr>
              <a:lvl1pPr algn="ctr">
                <a:defRPr sz="2400" b="1">
                  <a:solidFill>
                    <a:srgbClr val="000070"/>
                  </a:solidFill>
                  <a:latin typeface="Arial Black" pitchFamily="34" charset="0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</a:defRPr>
              </a:lvl9pPr>
            </a:lstStyle>
            <a:p>
              <a:r>
                <a:rPr lang="ru-RU" dirty="0"/>
                <a:t>г</a:t>
              </a:r>
              <a:r>
                <a:rPr lang="ru-RU" dirty="0" smtClean="0"/>
                <a:t>отовность </a:t>
              </a:r>
              <a:r>
                <a:rPr lang="ru-RU" dirty="0"/>
                <a:t>включать детей с ограниченными возможностями здоровья    в деятельность на </a:t>
              </a:r>
              <a:r>
                <a:rPr lang="ru-RU" dirty="0" smtClean="0"/>
                <a:t>уроке</a:t>
              </a:r>
              <a:endParaRPr lang="ru-RU" dirty="0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/>
          <p:cNvSpPr/>
          <p:nvPr/>
        </p:nvSpPr>
        <p:spPr>
          <a:xfrm>
            <a:off x="381000" y="3581400"/>
            <a:ext cx="3657600" cy="99060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/>
          <a:p>
            <a:pPr algn="ctr"/>
            <a:r>
              <a:rPr lang="ru-RU" sz="2400" b="1" dirty="0">
                <a:solidFill>
                  <a:srgbClr val="000070"/>
                </a:solidFill>
                <a:latin typeface="Arial Black" pitchFamily="34" charset="0"/>
              </a:rPr>
              <a:t>семинары</a:t>
            </a:r>
          </a:p>
        </p:txBody>
      </p:sp>
      <p:sp>
        <p:nvSpPr>
          <p:cNvPr id="10" name="Овал 9"/>
          <p:cNvSpPr/>
          <p:nvPr/>
        </p:nvSpPr>
        <p:spPr>
          <a:xfrm>
            <a:off x="2324100" y="4953000"/>
            <a:ext cx="4495800" cy="106680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/>
          <a:p>
            <a:pPr algn="ctr"/>
            <a:r>
              <a:rPr lang="ru-RU" sz="2400" b="1" dirty="0">
                <a:solidFill>
                  <a:srgbClr val="000070"/>
                </a:solidFill>
                <a:latin typeface="Arial Black" pitchFamily="34" charset="0"/>
              </a:rPr>
              <a:t>мастер-классы</a:t>
            </a:r>
          </a:p>
        </p:txBody>
      </p:sp>
      <p:sp>
        <p:nvSpPr>
          <p:cNvPr id="46087" name="Line 11"/>
          <p:cNvSpPr>
            <a:spLocks noChangeShapeType="1"/>
          </p:cNvSpPr>
          <p:nvPr/>
        </p:nvSpPr>
        <p:spPr bwMode="auto">
          <a:xfrm flipH="1">
            <a:off x="2324100" y="1600200"/>
            <a:ext cx="438150" cy="5524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88" name="Line 12"/>
          <p:cNvSpPr>
            <a:spLocks noChangeShapeType="1"/>
          </p:cNvSpPr>
          <p:nvPr/>
        </p:nvSpPr>
        <p:spPr bwMode="auto">
          <a:xfrm>
            <a:off x="6629400" y="1600200"/>
            <a:ext cx="457200" cy="5524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89" name="Line 14"/>
          <p:cNvSpPr>
            <a:spLocks noChangeShapeType="1"/>
          </p:cNvSpPr>
          <p:nvPr/>
        </p:nvSpPr>
        <p:spPr bwMode="auto">
          <a:xfrm>
            <a:off x="5791200" y="1600200"/>
            <a:ext cx="1295400" cy="198119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90" name="Line 15"/>
          <p:cNvSpPr>
            <a:spLocks noChangeShapeType="1"/>
          </p:cNvSpPr>
          <p:nvPr/>
        </p:nvSpPr>
        <p:spPr bwMode="auto">
          <a:xfrm flipH="1">
            <a:off x="2324100" y="1600200"/>
            <a:ext cx="1104900" cy="1981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91" name="Line 16"/>
          <p:cNvSpPr>
            <a:spLocks noChangeShapeType="1"/>
          </p:cNvSpPr>
          <p:nvPr/>
        </p:nvSpPr>
        <p:spPr bwMode="auto">
          <a:xfrm flipH="1">
            <a:off x="4572000" y="1600200"/>
            <a:ext cx="0" cy="3352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257800" y="3581400"/>
            <a:ext cx="3657600" cy="99060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/>
          <a:p>
            <a:pPr algn="ctr"/>
            <a:r>
              <a:rPr lang="ru-RU" sz="2400" b="1" dirty="0">
                <a:solidFill>
                  <a:srgbClr val="000070"/>
                </a:solidFill>
                <a:latin typeface="Arial Black" pitchFamily="34" charset="0"/>
              </a:rPr>
              <a:t>круглые столы</a:t>
            </a:r>
          </a:p>
        </p:txBody>
      </p:sp>
      <p:sp>
        <p:nvSpPr>
          <p:cNvPr id="212998" name="Oval 9"/>
          <p:cNvSpPr>
            <a:spLocks noChangeArrowheads="1"/>
          </p:cNvSpPr>
          <p:nvPr/>
        </p:nvSpPr>
        <p:spPr bwMode="auto">
          <a:xfrm>
            <a:off x="838200" y="609600"/>
            <a:ext cx="7467600" cy="990600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/>
          <a:p>
            <a:pPr algn="ctr"/>
            <a:r>
              <a:rPr lang="ru-RU" sz="2800" b="1" dirty="0">
                <a:solidFill>
                  <a:srgbClr val="000070"/>
                </a:solidFill>
                <a:latin typeface="Arial Black" pitchFamily="34" charset="0"/>
              </a:rPr>
              <a:t>П</a:t>
            </a:r>
            <a:r>
              <a:rPr lang="ru-RU" sz="2800" b="1" dirty="0">
                <a:solidFill>
                  <a:srgbClr val="000070"/>
                </a:solidFill>
                <a:latin typeface="Arial Black" pitchFamily="34" charset="0"/>
              </a:rPr>
              <a:t>овышение </a:t>
            </a:r>
            <a:r>
              <a:rPr lang="ru-RU" sz="2800" b="1" dirty="0">
                <a:solidFill>
                  <a:srgbClr val="000070"/>
                </a:solidFill>
                <a:latin typeface="Arial Black" pitchFamily="34" charset="0"/>
              </a:rPr>
              <a:t>квалификации</a:t>
            </a:r>
          </a:p>
        </p:txBody>
      </p:sp>
      <p:sp>
        <p:nvSpPr>
          <p:cNvPr id="4" name="Овал 3"/>
          <p:cNvSpPr/>
          <p:nvPr/>
        </p:nvSpPr>
        <p:spPr>
          <a:xfrm>
            <a:off x="381000" y="2152650"/>
            <a:ext cx="3657600" cy="85725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/>
          <a:p>
            <a:pPr algn="ctr"/>
            <a:r>
              <a:rPr lang="ru-RU" sz="2400" b="1" dirty="0">
                <a:solidFill>
                  <a:srgbClr val="000070"/>
                </a:solidFill>
                <a:latin typeface="Arial Black" pitchFamily="34" charset="0"/>
              </a:rPr>
              <a:t>курсы</a:t>
            </a:r>
          </a:p>
        </p:txBody>
      </p:sp>
      <p:sp>
        <p:nvSpPr>
          <p:cNvPr id="7" name="Овал 6"/>
          <p:cNvSpPr/>
          <p:nvPr/>
        </p:nvSpPr>
        <p:spPr>
          <a:xfrm>
            <a:off x="5257800" y="2152650"/>
            <a:ext cx="3657600" cy="85725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>
            <a:flatTx/>
          </a:bodyPr>
          <a:lstStyle/>
          <a:p>
            <a:pPr algn="ctr"/>
            <a:r>
              <a:rPr lang="ru-RU" sz="2400" b="1" dirty="0">
                <a:solidFill>
                  <a:srgbClr val="000070"/>
                </a:solidFill>
                <a:latin typeface="Arial Black" pitchFamily="34" charset="0"/>
              </a:rPr>
              <a:t>конференции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144000" cy="83820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dirty="0" smtClean="0">
                <a:solidFill>
                  <a:srgbClr val="C00000"/>
                </a:solidFill>
                <a:latin typeface="Arial Black" pitchFamily="34" charset="0"/>
              </a:rPr>
              <a:t>ПОВЫШЕНИЕ КВАЛИФИКАЦИИ ПЕДАГОГОВ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743200"/>
            <a:ext cx="8610600" cy="3382963"/>
          </a:xfrm>
        </p:spPr>
        <p:txBody>
          <a:bodyPr/>
          <a:lstStyle/>
          <a:p>
            <a:pPr eaLnBrk="1" hangingPunct="1">
              <a:tabLst>
                <a:tab pos="7883525" algn="l"/>
              </a:tabLst>
              <a:defRPr/>
            </a:pPr>
            <a:endParaRPr lang="ru-RU" sz="800" b="1" dirty="0" smtClean="0"/>
          </a:p>
          <a:p>
            <a:pPr algn="just">
              <a:defRPr/>
            </a:pPr>
            <a:r>
              <a:rPr lang="ru-RU" sz="2400" b="1" dirty="0" smtClean="0">
                <a:latin typeface="Arial Black" pitchFamily="34" charset="0"/>
              </a:rPr>
              <a:t>«Организация  </a:t>
            </a:r>
            <a:r>
              <a:rPr lang="ru-RU" sz="2400" b="1" dirty="0" smtClean="0">
                <a:latin typeface="Arial Black" pitchFamily="34" charset="0"/>
              </a:rPr>
              <a:t>инклюзивного образования детей с ограниченными возможностями здоровья</a:t>
            </a:r>
            <a:r>
              <a:rPr lang="ru-RU" sz="2400" b="1" dirty="0" smtClean="0">
                <a:latin typeface="Arial Black" pitchFamily="34" charset="0"/>
              </a:rPr>
              <a:t>»</a:t>
            </a:r>
            <a:endParaRPr lang="ru-RU" sz="2400" b="1" dirty="0" smtClean="0">
              <a:latin typeface="Arial Black" pitchFamily="34" charset="0"/>
            </a:endParaRPr>
          </a:p>
          <a:p>
            <a:pPr algn="just">
              <a:defRPr/>
            </a:pPr>
            <a:r>
              <a:rPr lang="ru-RU" sz="2400" b="1" dirty="0" smtClean="0">
                <a:latin typeface="Arial Black" pitchFamily="34" charset="0"/>
              </a:rPr>
              <a:t>«Психолого-педагогическое сопровождение детей с ограниченными возможностями здоровья</a:t>
            </a:r>
            <a:r>
              <a:rPr lang="ru-RU" sz="2400" b="1" dirty="0" smtClean="0">
                <a:latin typeface="Arial Black" pitchFamily="34" charset="0"/>
              </a:rPr>
              <a:t>»</a:t>
            </a:r>
            <a:endParaRPr lang="ru-RU" sz="2400" b="1" dirty="0" smtClean="0">
              <a:latin typeface="Arial Black" pitchFamily="34" charset="0"/>
            </a:endParaRPr>
          </a:p>
          <a:p>
            <a:pPr algn="just">
              <a:defRPr/>
            </a:pPr>
            <a:r>
              <a:rPr lang="ru-RU" sz="2400" b="1" dirty="0" smtClean="0">
                <a:latin typeface="Arial Black" pitchFamily="34" charset="0"/>
              </a:rPr>
              <a:t>«Содержательные и методические основы образования детей </a:t>
            </a:r>
            <a:r>
              <a:rPr lang="ru-RU" sz="2400" b="1" dirty="0" smtClean="0">
                <a:latin typeface="Arial Black" pitchFamily="34" charset="0"/>
              </a:rPr>
              <a:t>с </a:t>
            </a:r>
            <a:r>
              <a:rPr lang="ru-RU" sz="2400" b="1" dirty="0" smtClean="0">
                <a:latin typeface="Arial Black" pitchFamily="34" charset="0"/>
              </a:rPr>
              <a:t>ограниченными возможностями здоровья в условиях введения ФГОС</a:t>
            </a:r>
            <a:r>
              <a:rPr lang="ru-RU" sz="2400" b="1" dirty="0" smtClean="0">
                <a:latin typeface="Arial Black" pitchFamily="34" charset="0"/>
              </a:rPr>
              <a:t>»</a:t>
            </a:r>
            <a:endParaRPr lang="ru-RU" sz="2400" b="1" dirty="0" smtClean="0"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" y="1447800"/>
            <a:ext cx="8915400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latin typeface="Arial Black" pitchFamily="34" charset="0"/>
              </a:rPr>
              <a:t>Разработаны, сертифицированы и реализуются программы курсов повышения квалификации: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83820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Условия для успешной социализации детей с ОВЗ в образовательной организации 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9550" y="1951037"/>
            <a:ext cx="8724900" cy="4754563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ru-RU" sz="2400" b="1" dirty="0" smtClean="0"/>
              <a:t>Специальная </a:t>
            </a:r>
            <a:r>
              <a:rPr lang="ru-RU" sz="2400" b="1" dirty="0" smtClean="0"/>
              <a:t>работа по подготовке педагогического и детского коллектива к включению в него детей с </a:t>
            </a:r>
            <a:r>
              <a:rPr lang="ru-RU" sz="2400" b="1" dirty="0" smtClean="0"/>
              <a:t>ОВЗ</a:t>
            </a:r>
            <a:endParaRPr lang="ru-RU" sz="2400" b="1" dirty="0" smtClean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2400" b="1" dirty="0" smtClean="0"/>
              <a:t>Р</a:t>
            </a:r>
            <a:r>
              <a:rPr lang="ru-RU" sz="2400" b="1" dirty="0" smtClean="0"/>
              <a:t>азработанная </a:t>
            </a:r>
            <a:r>
              <a:rPr lang="ru-RU" sz="2400" b="1" dirty="0" smtClean="0"/>
              <a:t>адаптированная программа работы с учетом контингента детей с </a:t>
            </a:r>
            <a:r>
              <a:rPr lang="ru-RU" sz="2400" b="1" dirty="0" smtClean="0"/>
              <a:t>ОВЗ</a:t>
            </a:r>
            <a:endParaRPr lang="ru-RU" sz="2400" b="1" dirty="0" smtClean="0"/>
          </a:p>
          <a:p>
            <a:pPr>
              <a:lnSpc>
                <a:spcPct val="90000"/>
              </a:lnSpc>
              <a:defRPr/>
            </a:pPr>
            <a:r>
              <a:rPr lang="ru-RU" sz="2400" b="1" dirty="0" smtClean="0"/>
              <a:t>С</a:t>
            </a:r>
            <a:r>
              <a:rPr lang="ru-RU" sz="2400" b="1" dirty="0" smtClean="0"/>
              <a:t>оздание специально </a:t>
            </a:r>
            <a:r>
              <a:rPr lang="ru-RU" sz="2400" b="1" dirty="0" smtClean="0"/>
              <a:t>организованной коррекционно-развивающей </a:t>
            </a:r>
            <a:r>
              <a:rPr lang="ru-RU" sz="2400" b="1" dirty="0" smtClean="0"/>
              <a:t>среды</a:t>
            </a:r>
            <a:endParaRPr lang="ru-RU" sz="2400" b="1" dirty="0" smtClean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2400" b="1" dirty="0" smtClean="0"/>
              <a:t>Н</a:t>
            </a:r>
            <a:r>
              <a:rPr lang="ru-RU" sz="2400" b="1" dirty="0" smtClean="0"/>
              <a:t>аличие </a:t>
            </a:r>
            <a:r>
              <a:rPr lang="ru-RU" sz="2400" b="1" dirty="0" smtClean="0"/>
              <a:t>систематического комплексного психолого-медико-педагогического сопровождения образовательного </a:t>
            </a:r>
            <a:r>
              <a:rPr lang="ru-RU" sz="2400" b="1" dirty="0" smtClean="0"/>
              <a:t>процесса</a:t>
            </a:r>
            <a:endParaRPr lang="ru-RU" sz="2400" b="1" dirty="0" smtClean="0"/>
          </a:p>
          <a:p>
            <a:pPr>
              <a:lnSpc>
                <a:spcPct val="90000"/>
              </a:lnSpc>
              <a:defRPr/>
            </a:pPr>
            <a:r>
              <a:rPr lang="ru-RU" sz="2400" b="1" dirty="0" smtClean="0"/>
              <a:t>С</a:t>
            </a:r>
            <a:r>
              <a:rPr lang="ru-RU" sz="2400" b="1" dirty="0" smtClean="0"/>
              <a:t>очетание </a:t>
            </a:r>
            <a:r>
              <a:rPr lang="ru-RU" sz="2400" b="1" dirty="0"/>
              <a:t>образовательной, коррекционной, лечебно-оздоровительной </a:t>
            </a:r>
            <a:r>
              <a:rPr lang="ru-RU" sz="2400" b="1" dirty="0" smtClean="0"/>
              <a:t>деятельности</a:t>
            </a:r>
            <a:endParaRPr lang="ru-RU" sz="2400" b="1" dirty="0" smtClean="0"/>
          </a:p>
          <a:p>
            <a:pPr>
              <a:lnSpc>
                <a:spcPct val="90000"/>
              </a:lnSpc>
              <a:defRPr/>
            </a:pPr>
            <a:r>
              <a:rPr lang="ru-RU" sz="2400" b="1" dirty="0" smtClean="0"/>
              <a:t>О</a:t>
            </a:r>
            <a:r>
              <a:rPr lang="ru-RU" sz="2400" b="1" dirty="0" smtClean="0"/>
              <a:t>бязательное </a:t>
            </a:r>
            <a:r>
              <a:rPr lang="ru-RU" sz="2400" b="1" dirty="0"/>
              <a:t>участие </a:t>
            </a:r>
            <a:r>
              <a:rPr lang="ru-RU" sz="2400" b="1" dirty="0" smtClean="0"/>
              <a:t>родителей</a:t>
            </a:r>
            <a:endParaRPr lang="ru-RU" sz="2400" b="1" dirty="0"/>
          </a:p>
          <a:p>
            <a:pPr eaLnBrk="1" hangingPunct="1">
              <a:lnSpc>
                <a:spcPct val="80000"/>
              </a:lnSpc>
              <a:defRPr/>
            </a:pPr>
            <a:endParaRPr lang="ru-RU" sz="24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3276600"/>
            <a:ext cx="8763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Ресурсный центр образовательных технологий по работе с детьми, имеющими особенности развития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ru-RU" sz="2200" b="1" dirty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Адрес: г. Сургут, ул. Артема, 9, </a:t>
            </a:r>
            <a:r>
              <a:rPr lang="ru-RU" sz="2200" b="1" dirty="0" err="1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кор</a:t>
            </a:r>
            <a:r>
              <a:rPr lang="ru-RU" sz="2200" b="1" dirty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 3, </a:t>
            </a:r>
            <a:r>
              <a:rPr lang="ru-RU" sz="2200" b="1" dirty="0" err="1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каб</a:t>
            </a:r>
            <a:r>
              <a:rPr lang="ru-RU" sz="2200" b="1" dirty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 203 </a:t>
            </a:r>
          </a:p>
          <a:p>
            <a:pPr algn="ctr">
              <a:defRPr/>
            </a:pPr>
            <a:r>
              <a:rPr lang="ru-RU" sz="2200" b="1" dirty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Телефон: +7(3462) 36-31-25 (доб. 3203) </a:t>
            </a:r>
          </a:p>
          <a:p>
            <a:pPr algn="ctr">
              <a:defRPr/>
            </a:pPr>
            <a:r>
              <a:rPr lang="ru-RU" sz="2200" b="1" dirty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Сайт: http://stud.surgpu.ru/o-centre/ </a:t>
            </a:r>
          </a:p>
          <a:p>
            <a:pPr algn="ctr">
              <a:defRPr/>
            </a:pPr>
            <a:r>
              <a:rPr lang="ru-RU" sz="22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E-</a:t>
            </a:r>
            <a:r>
              <a:rPr lang="ru-RU" sz="2200" b="1" dirty="0" err="1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mail</a:t>
            </a:r>
            <a:r>
              <a:rPr lang="en-US" sz="2200" b="1" dirty="0" smtClean="0">
                <a:solidFill>
                  <a:srgbClr val="0000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: resurs-centre@surgpu.ru</a:t>
            </a:r>
            <a:endParaRPr lang="ru-RU" sz="2200" dirty="0">
              <a:solidFill>
                <a:srgbClr val="00007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6" name="Picture 4" descr="СУРГПУ 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2" y="-22225"/>
            <a:ext cx="1643062" cy="200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2"/>
          <p:cNvSpPr>
            <a:spLocks noChangeArrowheads="1"/>
          </p:cNvSpPr>
          <p:nvPr/>
        </p:nvSpPr>
        <p:spPr bwMode="auto">
          <a:xfrm>
            <a:off x="1043608" y="1355864"/>
            <a:ext cx="6985000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200" b="1" dirty="0">
                <a:solidFill>
                  <a:srgbClr val="000070"/>
                </a:solidFill>
                <a:latin typeface="Arial" charset="0"/>
              </a:rPr>
              <a:t>Бюджетное учреждение </a:t>
            </a:r>
          </a:p>
          <a:p>
            <a:pPr algn="ctr"/>
            <a:r>
              <a:rPr lang="ru-RU" sz="2200" b="1" dirty="0">
                <a:solidFill>
                  <a:srgbClr val="000070"/>
                </a:solidFill>
                <a:latin typeface="Arial" charset="0"/>
              </a:rPr>
              <a:t>высшего образования </a:t>
            </a:r>
          </a:p>
          <a:p>
            <a:pPr algn="ctr"/>
            <a:r>
              <a:rPr lang="ru-RU" sz="2200" b="1" dirty="0">
                <a:solidFill>
                  <a:srgbClr val="000070"/>
                </a:solidFill>
                <a:latin typeface="Arial" charset="0"/>
              </a:rPr>
              <a:t>Ханты-Мансийского автономного округа – Югры «Сургутский государственный </a:t>
            </a:r>
          </a:p>
          <a:p>
            <a:pPr algn="ctr"/>
            <a:r>
              <a:rPr lang="ru-RU" sz="2200" b="1" dirty="0">
                <a:solidFill>
                  <a:srgbClr val="000070"/>
                </a:solidFill>
                <a:latin typeface="Arial" charset="0"/>
              </a:rPr>
              <a:t>педагогический университет» </a:t>
            </a:r>
            <a:endParaRPr lang="ru-RU" sz="2200" dirty="0">
              <a:solidFill>
                <a:srgbClr val="000070"/>
              </a:solidFill>
              <a:latin typeface="Arial" charset="0"/>
            </a:endParaRPr>
          </a:p>
        </p:txBody>
      </p:sp>
      <p:pic>
        <p:nvPicPr>
          <p:cNvPr id="8" name="Picture 2" descr="C:\Users\User\Desktop\1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-99392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183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3">
      <a:dk1>
        <a:srgbClr val="000066"/>
      </a:dk1>
      <a:lt1>
        <a:srgbClr val="FFFFFF"/>
      </a:lt1>
      <a:dk2>
        <a:srgbClr val="000066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56"/>
      </a:accent4>
      <a:accent5>
        <a:srgbClr val="DAEDEF"/>
      </a:accent5>
      <a:accent6>
        <a:srgbClr val="2D2D8A"/>
      </a:accent6>
      <a:hlink>
        <a:srgbClr val="006666"/>
      </a:hlink>
      <a:folHlink>
        <a:srgbClr val="006666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66"/>
        </a:dk1>
        <a:lt1>
          <a:srgbClr val="FFFFFF"/>
        </a:lt1>
        <a:dk2>
          <a:srgbClr val="000066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6666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3">
    <a:dk1>
      <a:srgbClr val="000066"/>
    </a:dk1>
    <a:lt1>
      <a:srgbClr val="FFFFFF"/>
    </a:lt1>
    <a:dk2>
      <a:srgbClr val="000066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56"/>
    </a:accent4>
    <a:accent5>
      <a:srgbClr val="DAEDEF"/>
    </a:accent5>
    <a:accent6>
      <a:srgbClr val="2D2D8A"/>
    </a:accent6>
    <a:hlink>
      <a:srgbClr val="006666"/>
    </a:hlink>
    <a:folHlink>
      <a:srgbClr val="006666"/>
    </a:folHlink>
  </a:clrScheme>
</a:themeOverride>
</file>

<file path=ppt/theme/themeOverride2.xml><?xml version="1.0" encoding="utf-8"?>
<a:themeOverride xmlns:a="http://schemas.openxmlformats.org/drawingml/2006/main">
  <a:clrScheme name="Оформление по умолчанию 13">
    <a:dk1>
      <a:srgbClr val="000066"/>
    </a:dk1>
    <a:lt1>
      <a:srgbClr val="FFFFFF"/>
    </a:lt1>
    <a:dk2>
      <a:srgbClr val="000066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56"/>
    </a:accent4>
    <a:accent5>
      <a:srgbClr val="DAEDEF"/>
    </a:accent5>
    <a:accent6>
      <a:srgbClr val="2D2D8A"/>
    </a:accent6>
    <a:hlink>
      <a:srgbClr val="006666"/>
    </a:hlink>
    <a:folHlink>
      <a:srgbClr val="006666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27249</TotalTime>
  <Words>2182</Words>
  <Application>Microsoft Office PowerPoint</Application>
  <PresentationFormat>Экран (4:3)</PresentationFormat>
  <Paragraphs>477</Paragraphs>
  <Slides>47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Оформление по умолчанию</vt:lpstr>
      <vt:lpstr>Презентация PowerPoint</vt:lpstr>
      <vt:lpstr>СТАТИСТИКА</vt:lpstr>
      <vt:lpstr>Обучающийся   с ограниченными возможностями здоровья</vt:lpstr>
      <vt:lpstr>Варианты образования  детей с ОВЗ </vt:lpstr>
      <vt:lpstr>Варианты образования  детей  с ОВЗ </vt:lpstr>
      <vt:lpstr> ФЗ «ОБ ОБРАЗОВАНИИ  В РОССИЙСКОЙ ФЕДЕРАЦИИ» от 29 декабря 2012 года N 273-ФЗ </vt:lpstr>
      <vt:lpstr> ФЗ «ОБ ОБРАЗОВАНИИ  В РОССИЙСКОЙ ФЕДЕРАЦИИ» от 29 декабря 2012 года N 273-ФЗ </vt:lpstr>
      <vt:lpstr>Условия введения ФГОС обучающихся с ОВЗ</vt:lpstr>
      <vt:lpstr>МИНИСТЕРСТВО ОБРАЗОВАНИЯ И НАУКИ РОССИЙСКОЙ ФЕДЕРАЦИИ  ПРИКАЗ  от 19 декабря 2014 г. N 1598 </vt:lpstr>
      <vt:lpstr>МИНИСТЕРСТВО ОБРАЗОВАНИЯ И НАУКИ РОССИЙСКОЙ ФЕДЕРАЦИИ  ПРИКАЗ от 19 декабря 2014 г. N 1598 </vt:lpstr>
      <vt:lpstr>Варианты ФГОС для детей с ОВЗ</vt:lpstr>
      <vt:lpstr>Варианты ФГОС обучающихся  с ограниченными возможностями здоровья</vt:lpstr>
      <vt:lpstr>Варианты ФГОС обучающихся  с ограниченными возможностями здоровья</vt:lpstr>
      <vt:lpstr>Варианты ФГОС обучающихся  с ограниченными возможностями здоровья</vt:lpstr>
      <vt:lpstr>Презентация PowerPoint</vt:lpstr>
      <vt:lpstr>Варианты ФГОС обучающихся  с ограниченными возможностями здоровья</vt:lpstr>
      <vt:lpstr>ФЗ «ОБ ОБРАЗОВАНИИ  В РОССИЙСКОЙ ФЕДЕРАЦИИ» от 29 декабря 2012 года N 273-ФЗ </vt:lpstr>
      <vt:lpstr> ФЗ «ОБ ОБРАЗОВАНИИ  В РОССИЙСКОЙ ФЕДЕРАЦИИ» от 29 декабря 2012 года N 273-ФЗ    </vt:lpstr>
      <vt:lpstr>   Приказ Министерства образования и науки РФ от 30 августа 2013 г. N 1014 г. Москва ПОРЯДОК ОРГАНИЗАЦИИ И ОСУЩЕСТВЛЕНИЯ ОБРАЗОВАТЕЛЬНОЙ ДЕЯТЕЛЬНОСТИ  ПО ОСНОВНЫМ ОБЩЕОБРАЗОВАТЕЛЬНЫМ ПРОГРАММАМ - ОБРАЗОВАТЕЛЬНЫМ ПРОГРАММАМ ДОШКОЛЬНОГО ОБРАЗОВАНИЯ  </vt:lpstr>
      <vt:lpstr>Постановление Главного государственного санитарного врача Российской Федерации  от 15 мая 2013 г. №26  «Об утверждении СанПиН 2.4.1.3049-13 «Санитарно-эпидемиологические требования к устройству, содержанию и организации режима работы дошкольных образовательных организаций»</vt:lpstr>
      <vt:lpstr>Рекомендуемое количество детей в группах компенсирующей направленности</vt:lpstr>
      <vt:lpstr>Группа комбинированной направленности (инклюзивная группа в ДОО) </vt:lpstr>
      <vt:lpstr>Постановление Главного государственного санитарного врача Российской Федерации от 10 июля 2015 г. №26  Об утверждении СанПиН 2.4.2.3286-15  </vt:lpstr>
      <vt:lpstr>Комплектование классов (групп) для обучающихся с ОВЗ максимальное количество обучающихся </vt:lpstr>
      <vt:lpstr>Комплектование классов (групп) для обучающихся с ОВЗ максимальное количество обучающихся </vt:lpstr>
      <vt:lpstr>Комплектование классов (групп) для обучающихся с ОВЗ максимальное количество обучающихся </vt:lpstr>
      <vt:lpstr>Комплектование классов (групп) для обучающихся с ОВЗ максимальное количество обучающихся </vt:lpstr>
      <vt:lpstr>Наполняемость классов (групп) для обучающихся с расстройствами аутистического спектра (РАС)</vt:lpstr>
      <vt:lpstr>Приказ  Минобразования РФ  от 20.09.2013  №1082  «Об утверждении положения о психолого-медико-педагогической комиссии»</vt:lpstr>
      <vt:lpstr>Документы для зачисления ребенка с ОВЗ в инклюзивный класс (дошкольную группу)</vt:lpstr>
      <vt:lpstr>ФЗ «Об образовании в Российской Федерации» от 29.12.2012 г. № 273</vt:lpstr>
      <vt:lpstr>Презентация PowerPoint</vt:lpstr>
      <vt:lpstr>ФГОС является основой для:</vt:lpstr>
      <vt:lpstr>Локальные акты образовательной  организации, регламентирующие образование детей с ОВЗ</vt:lpstr>
      <vt:lpstr>Локальные акты образовательной  организации, регламентирующие  образование детей с ОВЗ</vt:lpstr>
      <vt:lpstr>ФЗ  ОБ ОБРАЗОВАНИИ  В РОССИЙСКОЙ ФЕДЕРАЦИИ  от 29 декабря 2012 года N 273-ФЗ    </vt:lpstr>
      <vt:lpstr>Презентация PowerPoint</vt:lpstr>
      <vt:lpstr>Приказ Министерства образования и науки Р Ф от 30 августа 2013 г. N 1015 г. Москва "Об утверждении Порядка организации и осуществления образовательной деятельности по основным общеобразовательным программам - образовательным программам начального общего, основного общего и среднего общего образования"</vt:lpstr>
      <vt:lpstr>Презентация PowerPoint</vt:lpstr>
      <vt:lpstr>Бюджетное учреждение высшего образования   Ханты-Мансийского автономного округа – Югры «Сургутский государственный  педагогический университет» Кафедра педагогического  и специального образования  </vt:lpstr>
      <vt:lpstr>ПЕРЕПОДГОТОВКА КАДРОВ  по направлению подготовки   </vt:lpstr>
      <vt:lpstr>ПРОФЕССИОНАЛЬНАЯ ГОТОВНОСТЬ ПЕДАГОГОВ</vt:lpstr>
      <vt:lpstr>ПСИХОЛОГИЧЕСКАЯ  ГОТОВНОСТЬ ПЕДАГОГОВ К ОБРАЗОВАНИЮ  ДЕТЕЙ С ОГРАНИЧЕННЫМИ ВОЗМОЖНОСТЯМИ ЗДОРОВЬЯ</vt:lpstr>
      <vt:lpstr>Презентация PowerPoint</vt:lpstr>
      <vt:lpstr>ПОВЫШЕНИЕ КВАЛИФИКАЦИИ ПЕДАГОГОВ</vt:lpstr>
      <vt:lpstr>Условия для успешной социализации детей с ОВЗ в образовательной организации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Ольга</dc:creator>
  <cp:lastModifiedBy>User</cp:lastModifiedBy>
  <cp:revision>709</cp:revision>
  <cp:lastPrinted>1601-01-01T00:00:00Z</cp:lastPrinted>
  <dcterms:created xsi:type="dcterms:W3CDTF">1601-01-01T00:00:00Z</dcterms:created>
  <dcterms:modified xsi:type="dcterms:W3CDTF">2016-09-19T11:48:35Z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